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4" r:id="rId2"/>
    <p:sldId id="270" r:id="rId3"/>
    <p:sldId id="272" r:id="rId4"/>
    <p:sldId id="276" r:id="rId5"/>
    <p:sldId id="279" r:id="rId6"/>
    <p:sldId id="282" r:id="rId7"/>
    <p:sldId id="284" r:id="rId8"/>
    <p:sldId id="285" r:id="rId9"/>
    <p:sldId id="286" r:id="rId10"/>
    <p:sldId id="287" r:id="rId11"/>
    <p:sldId id="292" r:id="rId12"/>
    <p:sldId id="300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116" y="7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87363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 min: Das Fach Französisch vorstellen.</a:t>
            </a:r>
          </a:p>
          <a:p>
            <a:r>
              <a:t>Als lockeren Einstieg: hören wir uns mal einen bekannten Franzosen an. </a:t>
            </a:r>
          </a:p>
        </p:txBody>
      </p:sp>
    </p:spTree>
    <p:extLst>
      <p:ext uri="{BB962C8B-B14F-4D97-AF65-F5344CB8AC3E}">
        <p14:creationId xmlns:p14="http://schemas.microsoft.com/office/powerpoint/2010/main" val="2513692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Schüler sind immer wieder überrascht. Dunkelrot = leben Menschen mit Muttersprache (s. Réunion); etwas mittelrot = Frz. weit verbreitet (i.d.R. co-offizielle Sprache),</a:t>
            </a:r>
          </a:p>
          <a:p>
            <a:r>
              <a:t>hellrot = immer noch einige Menschen, Beispiel Marokko (Urlaub) !</a:t>
            </a:r>
          </a:p>
        </p:txBody>
      </p:sp>
    </p:spTree>
    <p:extLst>
      <p:ext uri="{BB962C8B-B14F-4D97-AF65-F5344CB8AC3E}">
        <p14:creationId xmlns:p14="http://schemas.microsoft.com/office/powerpoint/2010/main" val="549296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Amtssprache: Olympischen Spielen / Siegerehrung. /// Frankreich zu den stärksten Wirtschaftsnationen der Welt = man darf nicht unterschätzen, dass das Frz. ein „Pluspunkt“ in der beruflichen Karriere sein kann (Mutter = Fremdsprachenlehrerin für Unternehmen). /// D+F stehen sich politisch sehr nah (s. Anschläge in Paris, Flugzeugabsturz in den Alpen). </a:t>
            </a:r>
          </a:p>
        </p:txBody>
      </p:sp>
    </p:spTree>
    <p:extLst>
      <p:ext uri="{BB962C8B-B14F-4D97-AF65-F5344CB8AC3E}">
        <p14:creationId xmlns:p14="http://schemas.microsoft.com/office/powerpoint/2010/main" val="962190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hape 2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Freundschaften mit anderen Jugendlichen in der Welt schließen.</a:t>
            </a:r>
          </a:p>
          <a:p>
            <a:r>
              <a:t>Beruf: Es schadet für einen Arbeitgeber nie, jdn einzustellen, der eine 2. Fremdspr. spricht.</a:t>
            </a:r>
          </a:p>
          <a:p>
            <a:r>
              <a:t>beau/belle - spanisch: bonito / bonita - italienisch bello / bella</a:t>
            </a:r>
          </a:p>
        </p:txBody>
      </p:sp>
    </p:spTree>
    <p:extLst>
      <p:ext uri="{BB962C8B-B14F-4D97-AF65-F5344CB8AC3E}">
        <p14:creationId xmlns:p14="http://schemas.microsoft.com/office/powerpoint/2010/main" val="2926091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4" name="Shape 2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Daraus lässt sich im Vergleich zum Lateinunterricht folgendes Schlussfolgern…</a:t>
            </a:r>
          </a:p>
        </p:txBody>
      </p:sp>
    </p:spTree>
    <p:extLst>
      <p:ext uri="{BB962C8B-B14F-4D97-AF65-F5344CB8AC3E}">
        <p14:creationId xmlns:p14="http://schemas.microsoft.com/office/powerpoint/2010/main" val="2361562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3" name="Shape 2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Wie Freunde miteinander chatten - welchen Sprachstil sie dabei verwenden</a:t>
            </a:r>
          </a:p>
          <a:p>
            <a:r>
              <a:t>Bilder, auf denen die Jugendlichen per iPad Internetrecherchen durchführen.</a:t>
            </a:r>
          </a:p>
          <a:p>
            <a:r>
              <a:t>Wie sie vor dem aktuellsten Modeladen in Frankreich stehen.</a:t>
            </a:r>
          </a:p>
        </p:txBody>
      </p:sp>
    </p:spTree>
    <p:extLst>
      <p:ext uri="{BB962C8B-B14F-4D97-AF65-F5344CB8AC3E}">
        <p14:creationId xmlns:p14="http://schemas.microsoft.com/office/powerpoint/2010/main" val="236250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1" name="Shape 2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Im Jhrg. 9 Betriebspraktikum - wie schreibe ich eine Bewerbung auf Frz.?</a:t>
            </a:r>
          </a:p>
          <a:p>
            <a:r>
              <a:t>Comics sind in Frankreich als literarische Kunstwerke anerkannt - anspruchsvolle Themen</a:t>
            </a:r>
          </a:p>
          <a:p>
            <a:r>
              <a:t>Austausch freiwillig (sonst zu viel mit Ski-Fahrt- Homesday in England)</a:t>
            </a:r>
          </a:p>
          <a:p>
            <a:r>
              <a:t>DELF: in ganz Europa anerkanntes Sprachenzertifikat</a:t>
            </a:r>
          </a:p>
        </p:txBody>
      </p:sp>
    </p:spTree>
    <p:extLst>
      <p:ext uri="{BB962C8B-B14F-4D97-AF65-F5344CB8AC3E}">
        <p14:creationId xmlns:p14="http://schemas.microsoft.com/office/powerpoint/2010/main" val="2383495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9" name="Shape 2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Club: spielerische im Vordergrund (Dialoge, basteln, malen zur Landeserkundung)</a:t>
            </a:r>
          </a:p>
          <a:p>
            <a:r>
              <a:t>DELF: Hören, Lesen, Sprechen, Schreiben</a:t>
            </a:r>
          </a:p>
          <a:p>
            <a:r>
              <a:t>Musikkultur: wohl einzigartig + keine Schule in der Region.</a:t>
            </a:r>
          </a:p>
        </p:txBody>
      </p:sp>
    </p:spTree>
    <p:extLst>
      <p:ext uri="{BB962C8B-B14F-4D97-AF65-F5344CB8AC3E}">
        <p14:creationId xmlns:p14="http://schemas.microsoft.com/office/powerpoint/2010/main" val="1929714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0" name="Shape 3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Beratung (LRS) - au revoir = Aussprache</a:t>
            </a:r>
          </a:p>
        </p:txBody>
      </p:sp>
    </p:spTree>
    <p:extLst>
      <p:ext uri="{BB962C8B-B14F-4D97-AF65-F5344CB8AC3E}">
        <p14:creationId xmlns:p14="http://schemas.microsoft.com/office/powerpoint/2010/main" val="305074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Aufzählung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hueOff val="203473"/>
                <a:lumOff val="-13814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9" r:id="rId6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frankreich 3.gif"/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extLst/>
          </a:blip>
          <a:srcRect t="9653" b="9653"/>
          <a:stretch>
            <a:fillRect/>
          </a:stretch>
        </p:blipFill>
        <p:spPr>
          <a:xfrm>
            <a:off x="2525005" y="660400"/>
            <a:ext cx="7946505" cy="4809183"/>
          </a:xfrm>
          <a:prstGeom prst="rect">
            <a:avLst/>
          </a:prstGeom>
          <a:ln w="25400"/>
          <a:effectLst>
            <a:reflection stA="82330" endPos="40000" dir="5400000" sy="-100000" algn="bl" rotWithShape="0"/>
          </a:effectLst>
        </p:spPr>
      </p:pic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xfrm>
            <a:off x="1270000" y="56388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Französisch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xfrm>
            <a:off x="3708945" y="7400577"/>
            <a:ext cx="8000455" cy="1260823"/>
          </a:xfrm>
          <a:prstGeom prst="rect">
            <a:avLst/>
          </a:prstGeom>
        </p:spPr>
        <p:txBody>
          <a:bodyPr/>
          <a:lstStyle/>
          <a:p>
            <a:pPr algn="l" defTabSz="461518">
              <a:defRPr sz="2528">
                <a:solidFill>
                  <a:srgbClr val="FFFB00"/>
                </a:solidFill>
              </a:defRPr>
            </a:pPr>
            <a:r>
              <a:t>Teil 1: Gründe, Französisch zu wählen.</a:t>
            </a:r>
          </a:p>
          <a:p>
            <a:pPr algn="l" defTabSz="461518">
              <a:defRPr sz="2528"/>
            </a:pPr>
            <a:r>
              <a:t>Teil 2: Französischunterricht - heute.</a:t>
            </a:r>
          </a:p>
          <a:p>
            <a:pPr algn="l" defTabSz="461518">
              <a:defRPr sz="2528"/>
            </a:pPr>
            <a:r>
              <a:t>Teil 3: Französisch in der TFS.</a:t>
            </a:r>
          </a:p>
        </p:txBody>
      </p:sp>
      <p:pic>
        <p:nvPicPr>
          <p:cNvPr id="162" name="Bild 161"/>
          <p:cNvPicPr>
            <a:picLocks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 rot="1700449">
            <a:off x="11006199" y="398067"/>
            <a:ext cx="1296569" cy="1734887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pic>
        <p:nvPicPr>
          <p:cNvPr id="165" name="pasted-image.tif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 rot="19484709">
            <a:off x="394053" y="535115"/>
            <a:ext cx="1442431" cy="1478492"/>
          </a:xfrm>
          <a:prstGeom prst="rect">
            <a:avLst/>
          </a:prstGeom>
          <a:ln w="25400">
            <a:miter lim="400000"/>
          </a:ln>
          <a:effectLst>
            <a:reflection stA="8233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asted-image.pdf"/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extLst/>
          </a:blip>
          <a:srcRect t="3346" b="3346"/>
          <a:stretch>
            <a:fillRect/>
          </a:stretch>
        </p:blipFill>
        <p:spPr>
          <a:xfrm>
            <a:off x="-31750" y="1111249"/>
            <a:ext cx="13068373" cy="7908912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  <p:sp>
        <p:nvSpPr>
          <p:cNvPr id="184" name="Shape 184"/>
          <p:cNvSpPr>
            <a:spLocks noGrp="1"/>
          </p:cNvSpPr>
          <p:nvPr>
            <p:ph type="body" sz="quarter" idx="1"/>
          </p:nvPr>
        </p:nvSpPr>
        <p:spPr>
          <a:xfrm>
            <a:off x="1409700" y="292100"/>
            <a:ext cx="10464800" cy="1130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B00"/>
                </a:solidFill>
              </a:defRPr>
            </a:lvl1pPr>
          </a:lstStyle>
          <a:p>
            <a:r>
              <a:t>Französisch wird in der ganzen Welt gesprochen!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1117849"/>
          </a:xfrm>
          <a:prstGeom prst="rect">
            <a:avLst/>
          </a:prstGeom>
        </p:spPr>
        <p:txBody>
          <a:bodyPr/>
          <a:lstStyle>
            <a:lvl1pPr defTabSz="315468">
              <a:defRPr sz="4320">
                <a:solidFill>
                  <a:srgbClr val="FFFB00"/>
                </a:solidFill>
              </a:defRPr>
            </a:lvl1pPr>
          </a:lstStyle>
          <a:p>
            <a:r>
              <a:t>Französisch ist eine Sprache für das Reisen!</a:t>
            </a:r>
          </a:p>
        </p:txBody>
      </p:sp>
      <p:sp>
        <p:nvSpPr>
          <p:cNvPr id="196" name="Shape 196"/>
          <p:cNvSpPr>
            <a:spLocks noGrp="1"/>
          </p:cNvSpPr>
          <p:nvPr>
            <p:ph type="body" idx="1"/>
          </p:nvPr>
        </p:nvSpPr>
        <p:spPr>
          <a:xfrm>
            <a:off x="1092200" y="2427634"/>
            <a:ext cx="11099800" cy="532199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4485" indent="-324485" defTabSz="426466">
              <a:spcBef>
                <a:spcPts val="3000"/>
              </a:spcBef>
              <a:defRPr sz="2774"/>
            </a:pPr>
            <a:r>
              <a:t>Auf allen Kontinenten gibt es Länder oder Regionen, in denen Französisch gesprochen wird.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Muttersprache von 110 Millionen Menschen</a:t>
            </a:r>
            <a:br/>
            <a:r>
              <a:t>(u.a. Frankreich, Belgien, Schweiz, Québec).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264 Millionen sprechen Französisch.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Französisch ist neben Englisch eine weltweite Amtssprache.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Frankreich ist Deutschlands wichtigster Handelspartner in Europa.</a:t>
            </a:r>
          </a:p>
          <a:p>
            <a:pPr marL="324485" indent="-324485" defTabSz="426466">
              <a:spcBef>
                <a:spcPts val="3000"/>
              </a:spcBef>
              <a:defRPr sz="2774"/>
            </a:pPr>
            <a:r>
              <a:t>Man lernt etwas über die Welt!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1117849"/>
          </a:xfrm>
          <a:prstGeom prst="rect">
            <a:avLst/>
          </a:prstGeom>
        </p:spPr>
        <p:txBody>
          <a:bodyPr/>
          <a:lstStyle/>
          <a:p>
            <a:pPr defTabSz="350520">
              <a:defRPr sz="4800">
                <a:solidFill>
                  <a:srgbClr val="FFFB00"/>
                </a:solidFill>
              </a:defRPr>
            </a:pPr>
            <a:r>
              <a:rPr dirty="0" err="1"/>
              <a:t>Französisch</a:t>
            </a:r>
            <a:r>
              <a:rPr dirty="0"/>
              <a:t> </a:t>
            </a:r>
            <a:r>
              <a:rPr dirty="0" err="1"/>
              <a:t>ist</a:t>
            </a:r>
            <a:r>
              <a:rPr dirty="0"/>
              <a:t> </a:t>
            </a:r>
            <a:r>
              <a:rPr dirty="0" err="1"/>
              <a:t>eine</a:t>
            </a:r>
            <a:r>
              <a:rPr dirty="0"/>
              <a:t> </a:t>
            </a:r>
            <a:r>
              <a:rPr dirty="0" err="1"/>
              <a:t>lebendige</a:t>
            </a:r>
            <a:r>
              <a:rPr dirty="0"/>
              <a:t> </a:t>
            </a:r>
            <a:r>
              <a:rPr dirty="0" err="1"/>
              <a:t>Sprache</a:t>
            </a:r>
            <a:r>
              <a:rPr dirty="0"/>
              <a:t>!</a:t>
            </a:r>
          </a:p>
        </p:txBody>
      </p:sp>
      <p:pic>
        <p:nvPicPr>
          <p:cNvPr id="222" name="pasted-image.pdf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65200" y="2209800"/>
            <a:ext cx="2895600" cy="20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pasted-image.pdf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65200" y="5791200"/>
            <a:ext cx="2895600" cy="218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pasted-image.pdf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9156700" y="2051050"/>
            <a:ext cx="2895600" cy="217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pasted-image.pdf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9156700" y="5797550"/>
            <a:ext cx="2895600" cy="2171700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hape 226"/>
          <p:cNvSpPr/>
          <p:nvPr/>
        </p:nvSpPr>
        <p:spPr>
          <a:xfrm>
            <a:off x="4125278" y="3567510"/>
            <a:ext cx="5461752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21105" indent="-421105" algn="l">
              <a:buSzPct val="75000"/>
              <a:buChar char="•"/>
              <a:defRPr sz="3000"/>
            </a:pPr>
            <a:r>
              <a:rPr lang="de-DE" dirty="0" smtClean="0"/>
              <a:t>Aktiver Gebrauch</a:t>
            </a:r>
            <a:endParaRPr dirty="0"/>
          </a:p>
          <a:p>
            <a:pPr marL="421105" indent="-421105" algn="l">
              <a:buSzPct val="75000"/>
              <a:buChar char="•"/>
              <a:defRPr sz="3000"/>
            </a:pPr>
            <a:r>
              <a:rPr dirty="0" err="1" smtClean="0"/>
              <a:t>Freundschaften</a:t>
            </a:r>
            <a:r>
              <a:rPr lang="de-DE" dirty="0" smtClean="0"/>
              <a:t> (Austausch) </a:t>
            </a:r>
            <a:endParaRPr dirty="0"/>
          </a:p>
          <a:p>
            <a:pPr marL="421105" indent="-421105" algn="l">
              <a:buSzPct val="75000"/>
              <a:buChar char="•"/>
              <a:defRPr sz="3000"/>
            </a:pPr>
            <a:r>
              <a:rPr dirty="0" err="1"/>
              <a:t>Berufliche</a:t>
            </a:r>
            <a:r>
              <a:rPr dirty="0"/>
              <a:t/>
            </a:r>
            <a:br>
              <a:rPr dirty="0"/>
            </a:br>
            <a:r>
              <a:rPr dirty="0" err="1" smtClean="0"/>
              <a:t>Zusatzqualifikation</a:t>
            </a:r>
            <a:r>
              <a:rPr lang="de-DE" dirty="0" smtClean="0"/>
              <a:t> (DELF)</a:t>
            </a:r>
            <a:endParaRPr dirty="0"/>
          </a:p>
          <a:p>
            <a:pPr marL="421105" indent="-421105" algn="l">
              <a:buSzPct val="75000"/>
              <a:buChar char="•"/>
              <a:defRPr sz="3000"/>
            </a:pPr>
            <a:r>
              <a:rPr dirty="0" err="1" smtClean="0"/>
              <a:t>Leichteres</a:t>
            </a:r>
            <a:r>
              <a:rPr dirty="0" smtClean="0"/>
              <a:t> </a:t>
            </a:r>
            <a:r>
              <a:rPr dirty="0" err="1"/>
              <a:t>Erlernen</a:t>
            </a:r>
            <a:r>
              <a:rPr dirty="0"/>
              <a:t/>
            </a:r>
            <a:br>
              <a:rPr dirty="0"/>
            </a:br>
            <a:r>
              <a:rPr dirty="0" err="1"/>
              <a:t>weiterer</a:t>
            </a:r>
            <a:r>
              <a:rPr dirty="0"/>
              <a:t> rom. </a:t>
            </a:r>
            <a:r>
              <a:rPr dirty="0" err="1"/>
              <a:t>Sprachen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1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6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7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8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9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0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repeatCount="1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13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14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15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16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17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repeatCount="12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0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21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22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23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24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repeatCount="12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27" dur="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28" dur="160" fill="hold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600000">
                                      <p:cBhvr>
                                        <p:cTn id="29" dur="160" fill="hold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600000">
                                      <p:cBhvr>
                                        <p:cTn id="30" dur="16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00000">
                                      <p:cBhvr>
                                        <p:cTn id="31" dur="160" fill="hold">
                                          <p:stCondLst>
                                            <p:cond delay="64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2" animBg="1" advAuto="0"/>
      <p:bldP spid="223" grpId="3" animBg="1" advAuto="0"/>
      <p:bldP spid="224" grpId="1" animBg="1" advAuto="0"/>
      <p:bldP spid="225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frankreich 3.gif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/>
          </a:blip>
          <a:srcRect t="9653" b="9653"/>
          <a:stretch>
            <a:fillRect/>
          </a:stretch>
        </p:blipFill>
        <p:spPr>
          <a:xfrm>
            <a:off x="2525005" y="660400"/>
            <a:ext cx="7946505" cy="4809183"/>
          </a:xfrm>
          <a:prstGeom prst="rect">
            <a:avLst/>
          </a:prstGeom>
          <a:ln w="25400"/>
          <a:effectLst>
            <a:reflection stA="82330" endPos="40000" dir="5400000" sy="-100000" algn="bl" rotWithShape="0"/>
          </a:effectLst>
        </p:spPr>
      </p:pic>
      <p:sp>
        <p:nvSpPr>
          <p:cNvPr id="241" name="Shape 241"/>
          <p:cNvSpPr>
            <a:spLocks noGrp="1"/>
          </p:cNvSpPr>
          <p:nvPr>
            <p:ph type="title"/>
          </p:nvPr>
        </p:nvSpPr>
        <p:spPr>
          <a:xfrm>
            <a:off x="1270000" y="56388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Französisch</a:t>
            </a:r>
          </a:p>
        </p:txBody>
      </p:sp>
      <p:sp>
        <p:nvSpPr>
          <p:cNvPr id="242" name="Shape 242"/>
          <p:cNvSpPr>
            <a:spLocks noGrp="1"/>
          </p:cNvSpPr>
          <p:nvPr>
            <p:ph type="body" sz="quarter" idx="1"/>
          </p:nvPr>
        </p:nvSpPr>
        <p:spPr>
          <a:xfrm>
            <a:off x="3708945" y="7400577"/>
            <a:ext cx="8000455" cy="1260823"/>
          </a:xfrm>
          <a:prstGeom prst="rect">
            <a:avLst/>
          </a:prstGeom>
        </p:spPr>
        <p:txBody>
          <a:bodyPr/>
          <a:lstStyle/>
          <a:p>
            <a:pPr algn="l" defTabSz="461518">
              <a:defRPr sz="2528"/>
            </a:pPr>
            <a:r>
              <a:t>Teil 1: Gründe, Französisch zu wählen.</a:t>
            </a:r>
          </a:p>
          <a:p>
            <a:pPr algn="l" defTabSz="461518">
              <a:defRPr sz="2528">
                <a:solidFill>
                  <a:srgbClr val="FFFB00"/>
                </a:solidFill>
              </a:defRPr>
            </a:pPr>
            <a:r>
              <a:t>Teil 2: Französischunterricht - heute.</a:t>
            </a:r>
          </a:p>
          <a:p>
            <a:pPr algn="l" defTabSz="461518">
              <a:defRPr sz="2528"/>
            </a:pPr>
            <a:r>
              <a:t>Teil 3: Französisch in der TFS.</a:t>
            </a:r>
          </a:p>
        </p:txBody>
      </p:sp>
      <p:pic>
        <p:nvPicPr>
          <p:cNvPr id="243" name="Bild 242"/>
          <p:cNvPicPr>
            <a:picLocks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 rot="1700449">
            <a:off x="11006199" y="398067"/>
            <a:ext cx="1296569" cy="1734887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pic>
        <p:nvPicPr>
          <p:cNvPr id="246" name="pasted-image.tif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 rot="19484709">
            <a:off x="394053" y="535115"/>
            <a:ext cx="1442431" cy="1478492"/>
          </a:xfrm>
          <a:prstGeom prst="rect">
            <a:avLst/>
          </a:prstGeom>
          <a:ln w="25400">
            <a:miter lim="400000"/>
          </a:ln>
          <a:effectLst>
            <a:reflection stA="8233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43372"/>
          </a:xfrm>
          <a:prstGeom prst="rect">
            <a:avLst/>
          </a:prstGeom>
        </p:spPr>
        <p:txBody>
          <a:bodyPr/>
          <a:lstStyle>
            <a:lvl1pPr defTabSz="397256">
              <a:defRPr sz="5440">
                <a:solidFill>
                  <a:srgbClr val="FFFB00"/>
                </a:solidFill>
              </a:defRPr>
            </a:lvl1pPr>
          </a:lstStyle>
          <a:p>
            <a:r>
              <a:t>Französischunterricht - heute</a:t>
            </a:r>
          </a:p>
        </p:txBody>
      </p:sp>
      <p:pic>
        <p:nvPicPr>
          <p:cNvPr id="260" name="pasted-image.pdf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133600" y="2895600"/>
            <a:ext cx="8737600" cy="317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pasted-image.pdf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019800" y="3568700"/>
            <a:ext cx="4572000" cy="60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frankreich 3.gif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/>
          </a:blip>
          <a:srcRect t="9653" b="9653"/>
          <a:stretch>
            <a:fillRect/>
          </a:stretch>
        </p:blipFill>
        <p:spPr>
          <a:xfrm>
            <a:off x="2525005" y="660400"/>
            <a:ext cx="7946505" cy="4809183"/>
          </a:xfrm>
          <a:prstGeom prst="rect">
            <a:avLst/>
          </a:prstGeom>
          <a:ln w="25400"/>
          <a:effectLst>
            <a:reflection stA="82330" endPos="40000" dir="5400000" sy="-100000" algn="bl" rotWithShape="0"/>
          </a:effectLst>
        </p:spPr>
      </p:pic>
      <p:sp>
        <p:nvSpPr>
          <p:cNvPr id="272" name="Shape 272"/>
          <p:cNvSpPr>
            <a:spLocks noGrp="1"/>
          </p:cNvSpPr>
          <p:nvPr>
            <p:ph type="title"/>
          </p:nvPr>
        </p:nvSpPr>
        <p:spPr>
          <a:xfrm>
            <a:off x="1270000" y="56388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Französisch</a:t>
            </a:r>
          </a:p>
        </p:txBody>
      </p:sp>
      <p:sp>
        <p:nvSpPr>
          <p:cNvPr id="273" name="Shape 273"/>
          <p:cNvSpPr>
            <a:spLocks noGrp="1"/>
          </p:cNvSpPr>
          <p:nvPr>
            <p:ph type="body" sz="quarter" idx="1"/>
          </p:nvPr>
        </p:nvSpPr>
        <p:spPr>
          <a:xfrm>
            <a:off x="3708945" y="7400577"/>
            <a:ext cx="8000455" cy="1260823"/>
          </a:xfrm>
          <a:prstGeom prst="rect">
            <a:avLst/>
          </a:prstGeom>
        </p:spPr>
        <p:txBody>
          <a:bodyPr/>
          <a:lstStyle/>
          <a:p>
            <a:pPr algn="l" defTabSz="461518">
              <a:defRPr sz="2528"/>
            </a:pPr>
            <a:r>
              <a:t>Teil 1: Gründe, Französisch zu wählen.</a:t>
            </a:r>
          </a:p>
          <a:p>
            <a:pPr algn="l" defTabSz="461518">
              <a:defRPr sz="2528"/>
            </a:pPr>
            <a:r>
              <a:t>Teil 2: Französischunterricht - heute.</a:t>
            </a:r>
          </a:p>
          <a:p>
            <a:pPr algn="l" defTabSz="461518">
              <a:defRPr sz="2528">
                <a:solidFill>
                  <a:srgbClr val="FFFB00"/>
                </a:solidFill>
              </a:defRPr>
            </a:pPr>
            <a:r>
              <a:t>Teil 3: Französisch in der TFS.</a:t>
            </a:r>
          </a:p>
        </p:txBody>
      </p:sp>
      <p:pic>
        <p:nvPicPr>
          <p:cNvPr id="274" name="Bild 273"/>
          <p:cNvPicPr>
            <a:picLocks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 rot="1700449">
            <a:off x="11006199" y="398067"/>
            <a:ext cx="1296569" cy="1734887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pic>
        <p:nvPicPr>
          <p:cNvPr id="277" name="pasted-image.tif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 rot="19484709">
            <a:off x="394053" y="535115"/>
            <a:ext cx="1442431" cy="1478492"/>
          </a:xfrm>
          <a:prstGeom prst="rect">
            <a:avLst/>
          </a:prstGeom>
          <a:ln w="25400">
            <a:miter lim="400000"/>
          </a:ln>
          <a:effectLst>
            <a:reflection stA="8233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43372"/>
          </a:xfrm>
          <a:prstGeom prst="rect">
            <a:avLst/>
          </a:prstGeom>
        </p:spPr>
        <p:txBody>
          <a:bodyPr/>
          <a:lstStyle>
            <a:lvl1pPr defTabSz="397256">
              <a:defRPr sz="5440">
                <a:solidFill>
                  <a:srgbClr val="FFFB00"/>
                </a:solidFill>
              </a:defRPr>
            </a:lvl1pPr>
          </a:lstStyle>
          <a:p>
            <a:r>
              <a:t>Französischunterricht in der TFS</a:t>
            </a:r>
          </a:p>
        </p:txBody>
      </p:sp>
      <p:sp>
        <p:nvSpPr>
          <p:cNvPr id="280" name="Shape 280"/>
          <p:cNvSpPr/>
          <p:nvPr/>
        </p:nvSpPr>
        <p:spPr>
          <a:xfrm>
            <a:off x="1319170" y="1471855"/>
            <a:ext cx="11094972" cy="3549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21105" indent="-421105" algn="l">
              <a:buSzPct val="75000"/>
              <a:buChar char="•"/>
              <a:defRPr sz="3200"/>
            </a:pPr>
            <a:r>
              <a:rPr lang="de-DE" sz="2800" dirty="0" smtClean="0"/>
              <a:t>1</a:t>
            </a:r>
            <a:r>
              <a:rPr lang="de-DE" sz="2800" dirty="0" smtClean="0"/>
              <a:t>. Band für Klasse 6 </a:t>
            </a:r>
            <a:r>
              <a:rPr lang="de-DE" sz="2800" u="sng" dirty="0" smtClean="0"/>
              <a:t>und</a:t>
            </a:r>
            <a:r>
              <a:rPr lang="de-DE" sz="2800" dirty="0" smtClean="0"/>
              <a:t> 7 =&gt; viel Zeit für nachhaltiges Lernen, Projektarbeit und erste Mini- Lektüren</a:t>
            </a:r>
          </a:p>
          <a:p>
            <a:pPr marL="421105" indent="-421105" algn="l">
              <a:buSzPct val="75000"/>
              <a:buChar char="•"/>
              <a:defRPr sz="3200"/>
            </a:pPr>
            <a:r>
              <a:rPr sz="2800" dirty="0" err="1" smtClean="0"/>
              <a:t>Kompetenzorientiert</a:t>
            </a:r>
            <a:r>
              <a:rPr sz="2800" dirty="0" smtClean="0"/>
              <a:t> </a:t>
            </a:r>
            <a:r>
              <a:rPr lang="de-DE" sz="2800" dirty="0" smtClean="0"/>
              <a:t> nach </a:t>
            </a:r>
            <a:r>
              <a:rPr sz="2800" dirty="0" err="1" smtClean="0"/>
              <a:t>neuesten</a:t>
            </a:r>
            <a:r>
              <a:rPr sz="2800" dirty="0" smtClean="0"/>
              <a:t> </a:t>
            </a:r>
            <a:r>
              <a:rPr sz="2800" dirty="0" err="1"/>
              <a:t>wiss</a:t>
            </a:r>
            <a:r>
              <a:rPr sz="2800" dirty="0"/>
              <a:t>. </a:t>
            </a:r>
            <a:r>
              <a:rPr sz="2800" dirty="0" err="1" smtClean="0"/>
              <a:t>Erkenntnissen</a:t>
            </a:r>
            <a:endParaRPr lang="de-DE" sz="2800" dirty="0" smtClean="0"/>
          </a:p>
          <a:p>
            <a:pPr marL="421105" indent="-421105" algn="l">
              <a:buSzPct val="75000"/>
              <a:buChar char="•"/>
              <a:defRPr sz="3200"/>
            </a:pPr>
            <a:r>
              <a:rPr lang="de-DE" sz="2800" dirty="0" smtClean="0"/>
              <a:t>Viele Möglichkeiten, eigenständig zu üben und zu wiederholen: in Grammatik, Arbeitsheft und Lehrwerk Wiederholungsübungen mit Lösungen</a:t>
            </a:r>
          </a:p>
          <a:p>
            <a:pPr marL="457200" indent="-457200" algn="l">
              <a:buSzPct val="75000"/>
              <a:buFont typeface="Symbol" panose="05050102010706020507" pitchFamily="18" charset="2"/>
              <a:buChar char="Þ"/>
              <a:defRPr sz="3200"/>
            </a:pPr>
            <a:r>
              <a:rPr lang="de-DE" sz="2800" dirty="0" smtClean="0"/>
              <a:t>Weiteres Übungsmaterial muss nicht angeschafft werden</a:t>
            </a:r>
          </a:p>
          <a:p>
            <a:pPr marL="421105" indent="-421105" algn="l">
              <a:buSzPct val="75000"/>
              <a:buChar char="•"/>
              <a:defRPr sz="3200"/>
            </a:pPr>
            <a:r>
              <a:rPr sz="2800" dirty="0" err="1" smtClean="0"/>
              <a:t>Aktuell</a:t>
            </a:r>
            <a:r>
              <a:rPr lang="de-DE" sz="2800" dirty="0" smtClean="0"/>
              <a:t>e Themen aus</a:t>
            </a:r>
            <a:r>
              <a:rPr sz="2800" dirty="0" smtClean="0"/>
              <a:t> </a:t>
            </a:r>
            <a:r>
              <a:rPr sz="2800" dirty="0" err="1" smtClean="0"/>
              <a:t>Kultur</a:t>
            </a:r>
            <a:r>
              <a:rPr sz="2800" dirty="0" smtClean="0"/>
              <a:t> &amp; </a:t>
            </a:r>
            <a:r>
              <a:rPr sz="2800" dirty="0" err="1" smtClean="0"/>
              <a:t>Gesellschaft</a:t>
            </a:r>
            <a:endParaRPr sz="2800" dirty="0"/>
          </a:p>
        </p:txBody>
      </p:sp>
      <p:pic>
        <p:nvPicPr>
          <p:cNvPr id="281" name="pasted-image.tif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122562" y="5756420"/>
            <a:ext cx="2759676" cy="3676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1727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91414">
              <a:defRPr sz="5360">
                <a:solidFill>
                  <a:srgbClr val="FFFB00"/>
                </a:solidFill>
              </a:defRPr>
            </a:lvl1pPr>
          </a:lstStyle>
          <a:p>
            <a:r>
              <a:rPr dirty="0" err="1"/>
              <a:t>Französischunterricht</a:t>
            </a:r>
            <a:r>
              <a:rPr dirty="0"/>
              <a:t> in der TFS</a:t>
            </a:r>
          </a:p>
        </p:txBody>
      </p:sp>
      <p:sp>
        <p:nvSpPr>
          <p:cNvPr id="286" name="Shape 286"/>
          <p:cNvSpPr/>
          <p:nvPr/>
        </p:nvSpPr>
        <p:spPr>
          <a:xfrm>
            <a:off x="774915" y="2054823"/>
            <a:ext cx="11577233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21105" indent="-421105">
              <a:buSzPct val="75000"/>
              <a:buChar char="•"/>
              <a:defRPr sz="2800"/>
            </a:pPr>
            <a:r>
              <a:rPr dirty="0" err="1" smtClean="0"/>
              <a:t>Frühzeitiges</a:t>
            </a:r>
            <a:r>
              <a:rPr dirty="0" smtClean="0"/>
              <a:t> </a:t>
            </a:r>
            <a:r>
              <a:rPr dirty="0" err="1"/>
              <a:t>Lesen</a:t>
            </a:r>
            <a:r>
              <a:rPr dirty="0"/>
              <a:t> </a:t>
            </a:r>
            <a:r>
              <a:rPr dirty="0" err="1"/>
              <a:t>authentischer</a:t>
            </a:r>
            <a:r>
              <a:rPr dirty="0"/>
              <a:t> </a:t>
            </a:r>
            <a:r>
              <a:rPr dirty="0" err="1"/>
              <a:t>Materialien</a:t>
            </a:r>
            <a:r>
              <a:rPr dirty="0"/>
              <a:t> (</a:t>
            </a:r>
            <a:r>
              <a:rPr dirty="0" err="1"/>
              <a:t>z.B</a:t>
            </a:r>
            <a:r>
              <a:rPr dirty="0"/>
              <a:t>. „BD</a:t>
            </a:r>
            <a:r>
              <a:rPr dirty="0" smtClean="0"/>
              <a:t>“</a:t>
            </a:r>
            <a:r>
              <a:rPr lang="de-DE" dirty="0" smtClean="0"/>
              <a:t>)</a:t>
            </a:r>
            <a:endParaRPr dirty="0"/>
          </a:p>
          <a:p>
            <a:pPr marL="421105" indent="-421105" algn="l">
              <a:buSzPct val="75000"/>
              <a:buChar char="•"/>
              <a:defRPr sz="2800"/>
            </a:pPr>
            <a:endParaRPr dirty="0"/>
          </a:p>
          <a:p>
            <a:pPr marL="421105" indent="-421105">
              <a:buSzPct val="75000"/>
              <a:buChar char="•"/>
              <a:defRPr sz="2800"/>
            </a:pPr>
            <a:r>
              <a:rPr dirty="0"/>
              <a:t>Integration </a:t>
            </a:r>
            <a:r>
              <a:rPr dirty="0" err="1"/>
              <a:t>weiterer</a:t>
            </a:r>
            <a:r>
              <a:rPr dirty="0"/>
              <a:t> </a:t>
            </a:r>
            <a:r>
              <a:rPr dirty="0" err="1"/>
              <a:t>authentischer</a:t>
            </a:r>
            <a:r>
              <a:rPr dirty="0"/>
              <a:t> </a:t>
            </a:r>
            <a:r>
              <a:rPr dirty="0" err="1"/>
              <a:t>Materialien</a:t>
            </a:r>
            <a:r>
              <a:rPr dirty="0"/>
              <a:t> (</a:t>
            </a:r>
            <a:r>
              <a:rPr dirty="0" err="1"/>
              <a:t>Musik</a:t>
            </a:r>
            <a:r>
              <a:rPr dirty="0"/>
              <a:t>, </a:t>
            </a:r>
            <a:r>
              <a:rPr dirty="0" err="1"/>
              <a:t>Politik</a:t>
            </a:r>
            <a:r>
              <a:rPr dirty="0"/>
              <a:t> etc.).</a:t>
            </a:r>
          </a:p>
          <a:p>
            <a:pPr algn="l">
              <a:defRPr sz="2800"/>
            </a:pPr>
            <a:endParaRPr dirty="0"/>
          </a:p>
          <a:p>
            <a:pPr marL="421105" indent="-421105">
              <a:buSzPct val="75000"/>
              <a:buChar char="•"/>
              <a:defRPr sz="2800"/>
            </a:pPr>
            <a:r>
              <a:rPr dirty="0" err="1"/>
              <a:t>Austausch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</a:t>
            </a:r>
            <a:r>
              <a:rPr dirty="0" err="1"/>
              <a:t>Frankreich-Terrasson</a:t>
            </a:r>
            <a:r>
              <a:rPr dirty="0"/>
              <a:t> </a:t>
            </a:r>
            <a:r>
              <a:rPr dirty="0" smtClean="0"/>
              <a:t>(</a:t>
            </a:r>
            <a:r>
              <a:rPr lang="de-DE" dirty="0" smtClean="0"/>
              <a:t>jahrgangsübergreifend, ab Klasse 7 bis E- Phase): findet in der Regel alle 2 Jahre </a:t>
            </a:r>
            <a:r>
              <a:rPr lang="de-DE" dirty="0" smtClean="0"/>
              <a:t>statt</a:t>
            </a:r>
            <a:endParaRPr lang="de-DE" dirty="0" smtClean="0"/>
          </a:p>
          <a:p>
            <a:pPr marL="421105" indent="-421105" algn="l">
              <a:buSzPct val="75000"/>
              <a:buChar char="•"/>
              <a:defRPr sz="2800"/>
            </a:pPr>
            <a:endParaRPr dirty="0"/>
          </a:p>
          <a:p>
            <a:pPr marL="421105" indent="-421105">
              <a:buSzPct val="75000"/>
              <a:buChar char="•"/>
              <a:defRPr sz="2800"/>
            </a:pPr>
            <a:r>
              <a:rPr dirty="0" err="1"/>
              <a:t>Teilnahme</a:t>
            </a:r>
            <a:r>
              <a:rPr dirty="0"/>
              <a:t> an der DELF-</a:t>
            </a:r>
            <a:r>
              <a:rPr dirty="0" err="1"/>
              <a:t>Prüfung</a:t>
            </a:r>
            <a:r>
              <a:rPr dirty="0" smtClean="0"/>
              <a:t>.</a:t>
            </a:r>
            <a:endParaRPr lang="de-DE" dirty="0" smtClean="0"/>
          </a:p>
          <a:p>
            <a:pPr marL="421105" indent="-421105">
              <a:buSzPct val="75000"/>
              <a:buChar char="•"/>
              <a:defRPr sz="2800"/>
            </a:pPr>
            <a:endParaRPr lang="de-DE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" grpId="2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43372"/>
          </a:xfrm>
          <a:prstGeom prst="rect">
            <a:avLst/>
          </a:prstGeom>
        </p:spPr>
        <p:txBody>
          <a:bodyPr>
            <a:normAutofit/>
          </a:bodyPr>
          <a:lstStyle>
            <a:lvl1pPr defTabSz="397256">
              <a:defRPr sz="5440">
                <a:solidFill>
                  <a:srgbClr val="FFFB00"/>
                </a:solidFill>
              </a:defRPr>
            </a:lvl1pPr>
          </a:lstStyle>
          <a:p>
            <a:r>
              <a:rPr lang="de-DE" dirty="0" smtClean="0"/>
              <a:t>Angebot von AGs</a:t>
            </a:r>
            <a:r>
              <a:rPr dirty="0" smtClean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Ganztag</a:t>
            </a:r>
            <a:r>
              <a:rPr dirty="0"/>
              <a:t> </a:t>
            </a:r>
          </a:p>
        </p:txBody>
      </p:sp>
      <p:sp>
        <p:nvSpPr>
          <p:cNvPr id="294" name="Shape 294"/>
          <p:cNvSpPr>
            <a:spLocks noGrp="1"/>
          </p:cNvSpPr>
          <p:nvPr>
            <p:ph type="body" idx="1"/>
          </p:nvPr>
        </p:nvSpPr>
        <p:spPr>
          <a:xfrm>
            <a:off x="952500" y="1924050"/>
            <a:ext cx="11099800" cy="62865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defRPr sz="3000"/>
            </a:pPr>
            <a:r>
              <a:rPr b="1" dirty="0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DELF</a:t>
            </a:r>
            <a:r>
              <a:rPr b="1" dirty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:</a:t>
            </a:r>
            <a:r>
              <a:rPr dirty="0"/>
              <a:t> </a:t>
            </a:r>
            <a:r>
              <a:rPr dirty="0" smtClean="0"/>
              <a:t>V</a:t>
            </a:r>
            <a:r>
              <a:rPr lang="de-DE" dirty="0" err="1" smtClean="0"/>
              <a:t>orbereitung</a:t>
            </a:r>
            <a:r>
              <a:rPr lang="de-DE" dirty="0" smtClean="0"/>
              <a:t> auf das Sprachdiplom DELF - </a:t>
            </a:r>
            <a:r>
              <a:rPr lang="de-DE" sz="3000" dirty="0"/>
              <a:t>Vielfältige Übungen, die Spaß </a:t>
            </a:r>
            <a:r>
              <a:rPr lang="de-DE" sz="3000" dirty="0" smtClean="0"/>
              <a:t>machen </a:t>
            </a:r>
            <a:endParaRPr dirty="0" smtClean="0"/>
          </a:p>
          <a:p>
            <a:pPr marL="444500" indent="-444500">
              <a:defRPr sz="3000"/>
            </a:pPr>
            <a:r>
              <a:rPr b="1" dirty="0" err="1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Frz</a:t>
            </a:r>
            <a:r>
              <a:rPr b="1" dirty="0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b="1" dirty="0" err="1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Förderunterricht</a:t>
            </a:r>
            <a:r>
              <a:rPr b="1" dirty="0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:</a:t>
            </a:r>
            <a:r>
              <a:rPr dirty="0" smtClean="0"/>
              <a:t> Um </a:t>
            </a:r>
            <a:r>
              <a:rPr dirty="0" err="1" smtClean="0"/>
              <a:t>Schwächeren</a:t>
            </a:r>
            <a:r>
              <a:rPr dirty="0" smtClean="0"/>
              <a:t> </a:t>
            </a:r>
            <a:r>
              <a:rPr dirty="0" err="1" smtClean="0"/>
              <a:t>zu</a:t>
            </a:r>
            <a:r>
              <a:rPr dirty="0" smtClean="0"/>
              <a:t> </a:t>
            </a:r>
            <a:r>
              <a:rPr dirty="0" err="1" smtClean="0"/>
              <a:t>helfen</a:t>
            </a:r>
            <a:r>
              <a:rPr dirty="0" smtClean="0"/>
              <a:t>.</a:t>
            </a:r>
          </a:p>
          <a:p>
            <a:pPr marL="444500" indent="-444500">
              <a:defRPr sz="3000"/>
            </a:pPr>
            <a:r>
              <a:rPr b="1" dirty="0" err="1" smtClean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Frz</a:t>
            </a:r>
            <a:r>
              <a:rPr b="1" dirty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. </a:t>
            </a:r>
            <a:r>
              <a:rPr b="1" dirty="0" err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Musikkultur</a:t>
            </a:r>
            <a:r>
              <a:rPr b="1" dirty="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:</a:t>
            </a:r>
            <a:r>
              <a:rPr dirty="0"/>
              <a:t> </a:t>
            </a:r>
            <a:r>
              <a:rPr dirty="0" err="1"/>
              <a:t>Ausflug</a:t>
            </a:r>
            <a:r>
              <a:rPr dirty="0"/>
              <a:t> </a:t>
            </a:r>
            <a:r>
              <a:rPr dirty="0" err="1"/>
              <a:t>nach</a:t>
            </a:r>
            <a:r>
              <a:rPr dirty="0"/>
              <a:t> </a:t>
            </a:r>
            <a:r>
              <a:rPr dirty="0" err="1" smtClean="0"/>
              <a:t>Frankreich</a:t>
            </a:r>
            <a:r>
              <a:rPr lang="de-DE" dirty="0" smtClean="0"/>
              <a:t> (z.B. Metz oder Strasbourg)</a:t>
            </a:r>
            <a:r>
              <a:rPr dirty="0" smtClean="0"/>
              <a:t> </a:t>
            </a:r>
            <a:r>
              <a:rPr dirty="0"/>
              <a:t>und </a:t>
            </a:r>
            <a:r>
              <a:rPr dirty="0" err="1"/>
              <a:t>Besuch</a:t>
            </a:r>
            <a:r>
              <a:rPr dirty="0"/>
              <a:t> </a:t>
            </a:r>
            <a:r>
              <a:rPr dirty="0" err="1"/>
              <a:t>eines</a:t>
            </a:r>
            <a:r>
              <a:rPr dirty="0"/>
              <a:t> </a:t>
            </a:r>
            <a:r>
              <a:rPr dirty="0" smtClean="0"/>
              <a:t>Live-</a:t>
            </a:r>
            <a:r>
              <a:rPr dirty="0" err="1" smtClean="0"/>
              <a:t>Konzert</a:t>
            </a:r>
            <a:r>
              <a:rPr lang="de-DE" dirty="0"/>
              <a:t>s</a:t>
            </a:r>
            <a:r>
              <a:rPr dirty="0" smtClean="0"/>
              <a:t>.</a:t>
            </a:r>
            <a:endParaRPr lang="de-DE" dirty="0"/>
          </a:p>
          <a:p>
            <a:pPr marL="0" indent="0">
              <a:buNone/>
              <a:defRPr sz="3000"/>
            </a:pPr>
            <a:r>
              <a:rPr lang="de-DE" dirty="0" smtClean="0"/>
              <a:t>(wegen großer Anfrage: </a:t>
            </a:r>
            <a:r>
              <a:rPr lang="de-DE" dirty="0" smtClean="0"/>
              <a:t>in 2019/20 =&gt; 2 </a:t>
            </a:r>
            <a:r>
              <a:rPr lang="de-DE" dirty="0" smtClean="0"/>
              <a:t>AG Gruppen für 45 </a:t>
            </a:r>
            <a:r>
              <a:rPr lang="de-DE" dirty="0" smtClean="0"/>
              <a:t>Schüler</a:t>
            </a:r>
            <a:r>
              <a:rPr lang="de-DE" dirty="0" smtClean="0"/>
              <a:t>, Dezember 2019 =&gt; Luxembourg, Weihnachtsmarkt und Konzert</a:t>
            </a:r>
            <a:r>
              <a:rPr lang="de-DE" dirty="0" smtClean="0"/>
              <a:t>)</a:t>
            </a:r>
            <a:endParaRPr lang="de-DE" dirty="0" smtClean="0"/>
          </a:p>
          <a:p>
            <a:pPr>
              <a:defRPr sz="3000"/>
            </a:pPr>
            <a:r>
              <a:rPr lang="de-DE" b="1" dirty="0" smtClean="0">
                <a:solidFill>
                  <a:srgbClr val="FFFF00"/>
                </a:solidFill>
              </a:rPr>
              <a:t>Club Tour Eiffel: </a:t>
            </a:r>
            <a:r>
              <a:rPr lang="de-DE" dirty="0" smtClean="0"/>
              <a:t>Spielerischer Umgang mit der französischen Sprache</a:t>
            </a:r>
          </a:p>
          <a:p>
            <a:pPr>
              <a:defRPr sz="3000"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1" uiExpan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943372"/>
          </a:xfrm>
          <a:prstGeom prst="rect">
            <a:avLst/>
          </a:prstGeom>
        </p:spPr>
        <p:txBody>
          <a:bodyPr/>
          <a:lstStyle>
            <a:lvl1pPr defTabSz="397256">
              <a:defRPr sz="5440">
                <a:solidFill>
                  <a:srgbClr val="FFFB00"/>
                </a:solidFill>
              </a:defRPr>
            </a:lvl1pPr>
          </a:lstStyle>
          <a:p>
            <a:r>
              <a:t>Bin ich ein „Französisch-Typ“ ?</a:t>
            </a:r>
          </a:p>
        </p:txBody>
      </p:sp>
      <p:sp>
        <p:nvSpPr>
          <p:cNvPr id="326" name="Shape 326"/>
          <p:cNvSpPr/>
          <p:nvPr/>
        </p:nvSpPr>
        <p:spPr>
          <a:xfrm>
            <a:off x="729394" y="878474"/>
            <a:ext cx="11546012" cy="6904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21105" indent="-421105" algn="l">
              <a:buSzPct val="75000"/>
              <a:buChar char="•"/>
              <a:defRPr sz="3400"/>
            </a:pPr>
            <a:r>
              <a:rPr dirty="0" err="1" smtClean="0"/>
              <a:t>Ich</a:t>
            </a:r>
            <a:r>
              <a:rPr dirty="0" smtClean="0"/>
              <a:t> </a:t>
            </a:r>
            <a:r>
              <a:rPr dirty="0" err="1"/>
              <a:t>möchte</a:t>
            </a:r>
            <a:r>
              <a:rPr dirty="0"/>
              <a:t> </a:t>
            </a:r>
            <a:r>
              <a:rPr dirty="0" err="1"/>
              <a:t>mich</a:t>
            </a:r>
            <a:r>
              <a:rPr dirty="0"/>
              <a:t> in </a:t>
            </a:r>
            <a:r>
              <a:rPr dirty="0" err="1"/>
              <a:t>frankophonen</a:t>
            </a:r>
            <a:r>
              <a:rPr dirty="0"/>
              <a:t> </a:t>
            </a:r>
            <a:r>
              <a:rPr dirty="0" err="1"/>
              <a:t>Ländern</a:t>
            </a:r>
            <a:r>
              <a:rPr dirty="0"/>
              <a:t> </a:t>
            </a:r>
            <a:r>
              <a:rPr dirty="0" err="1"/>
              <a:t>unterhalten</a:t>
            </a:r>
            <a:r>
              <a:rPr dirty="0"/>
              <a:t> </a:t>
            </a:r>
            <a:r>
              <a:rPr dirty="0" err="1"/>
              <a:t>können</a:t>
            </a:r>
            <a:r>
              <a:rPr dirty="0"/>
              <a:t>.</a:t>
            </a:r>
          </a:p>
          <a:p>
            <a:pPr marL="421105" indent="-421105" algn="l">
              <a:buSzPct val="75000"/>
              <a:buChar char="•"/>
              <a:defRPr sz="3400"/>
            </a:pPr>
            <a:endParaRPr dirty="0"/>
          </a:p>
          <a:p>
            <a:pPr marL="421105" indent="-421105" algn="l">
              <a:buSzPct val="75000"/>
              <a:buChar char="•"/>
              <a:defRPr sz="3400"/>
            </a:pPr>
            <a:r>
              <a:rPr dirty="0" err="1"/>
              <a:t>Ich</a:t>
            </a:r>
            <a:r>
              <a:rPr dirty="0"/>
              <a:t> </a:t>
            </a:r>
            <a:r>
              <a:rPr dirty="0" err="1"/>
              <a:t>traue</a:t>
            </a:r>
            <a:r>
              <a:rPr dirty="0"/>
              <a:t> </a:t>
            </a:r>
            <a:r>
              <a:rPr dirty="0" err="1"/>
              <a:t>mich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</a:t>
            </a:r>
            <a:r>
              <a:rPr dirty="0" err="1"/>
              <a:t>bzw</a:t>
            </a:r>
            <a:r>
              <a:rPr dirty="0"/>
              <a:t>. </a:t>
            </a:r>
            <a:r>
              <a:rPr dirty="0" err="1"/>
              <a:t>vor</a:t>
            </a:r>
            <a:r>
              <a:rPr dirty="0"/>
              <a:t> </a:t>
            </a:r>
            <a:r>
              <a:rPr dirty="0" err="1"/>
              <a:t>Mitschülern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 smtClean="0"/>
              <a:t>sprechen</a:t>
            </a:r>
            <a:r>
              <a:rPr lang="de-DE" dirty="0" smtClean="0"/>
              <a:t>- auch wenn ich eventuell Fehler mache (Grammatik, Aussprache).</a:t>
            </a:r>
            <a:endParaRPr lang="de-DE" dirty="0" smtClean="0"/>
          </a:p>
          <a:p>
            <a:pPr algn="l">
              <a:buSzPct val="75000"/>
              <a:defRPr sz="3400"/>
            </a:pPr>
            <a:endParaRPr dirty="0"/>
          </a:p>
          <a:p>
            <a:pPr marL="421105" indent="-421105" algn="l">
              <a:buSzPct val="75000"/>
              <a:buChar char="•"/>
              <a:defRPr sz="3400"/>
            </a:pPr>
            <a:r>
              <a:rPr dirty="0"/>
              <a:t>Der </a:t>
            </a:r>
            <a:r>
              <a:rPr dirty="0" err="1"/>
              <a:t>Englischunterricht</a:t>
            </a:r>
            <a:r>
              <a:rPr dirty="0"/>
              <a:t> </a:t>
            </a:r>
            <a:r>
              <a:rPr b="1" u="sng" dirty="0" err="1"/>
              <a:t>kann</a:t>
            </a:r>
            <a:r>
              <a:rPr dirty="0"/>
              <a:t> </a:t>
            </a:r>
            <a:r>
              <a:rPr dirty="0" err="1"/>
              <a:t>ein</a:t>
            </a:r>
            <a:r>
              <a:rPr dirty="0"/>
              <a:t> „</a:t>
            </a:r>
            <a:r>
              <a:rPr dirty="0" err="1"/>
              <a:t>Indikator</a:t>
            </a:r>
            <a:r>
              <a:rPr dirty="0"/>
              <a:t>“ sein</a:t>
            </a:r>
            <a:r>
              <a:rPr dirty="0" smtClean="0"/>
              <a:t>.</a:t>
            </a:r>
            <a:endParaRPr lang="de-DE" dirty="0" smtClean="0"/>
          </a:p>
          <a:p>
            <a:pPr marL="421105" indent="-421105" algn="l">
              <a:buSzPct val="75000"/>
              <a:buChar char="•"/>
              <a:defRPr sz="3400"/>
            </a:pPr>
            <a:endParaRPr lang="de-DE" dirty="0"/>
          </a:p>
          <a:p>
            <a:pPr marL="421105" indent="-421105" algn="l">
              <a:buSzPct val="75000"/>
              <a:buChar char="•"/>
              <a:defRPr sz="3400"/>
            </a:pPr>
            <a:r>
              <a:rPr dirty="0" err="1" smtClean="0"/>
              <a:t>Französisch</a:t>
            </a:r>
            <a:r>
              <a:rPr dirty="0"/>
              <a:t>: </a:t>
            </a:r>
            <a:r>
              <a:rPr dirty="0" err="1"/>
              <a:t>Lernen</a:t>
            </a:r>
            <a:r>
              <a:rPr dirty="0"/>
              <a:t> von </a:t>
            </a:r>
            <a:r>
              <a:rPr dirty="0" err="1"/>
              <a:t>Vokabeln</a:t>
            </a:r>
            <a:r>
              <a:rPr dirty="0"/>
              <a:t> UND </a:t>
            </a:r>
            <a:r>
              <a:rPr dirty="0" err="1"/>
              <a:t>Aussprache</a:t>
            </a:r>
            <a:r>
              <a:rPr dirty="0" smtClean="0"/>
              <a:t>.</a:t>
            </a:r>
            <a:endParaRPr lang="de-DE" dirty="0" smtClean="0"/>
          </a:p>
          <a:p>
            <a:pPr algn="l">
              <a:buSzPct val="75000"/>
              <a:defRPr sz="3400"/>
            </a:pPr>
            <a:endParaRPr dirty="0"/>
          </a:p>
          <a:p>
            <a:pPr marL="421105" indent="-421105" algn="l">
              <a:buSzPct val="75000"/>
              <a:buChar char="•"/>
              <a:defRPr sz="3400" b="1" u="sng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Beratung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der </a:t>
            </a:r>
            <a:r>
              <a:rPr dirty="0" err="1"/>
              <a:t>Klassenleitung</a:t>
            </a:r>
            <a:r>
              <a:rPr dirty="0" smtClean="0"/>
              <a:t>!</a:t>
            </a:r>
            <a:endParaRPr lang="de-DE" dirty="0" smtClean="0"/>
          </a:p>
          <a:p>
            <a:pPr marL="421105" indent="-421105" algn="l">
              <a:buSzPct val="75000"/>
              <a:buChar char="•"/>
              <a:defRPr sz="3400" b="1" u="sng">
                <a:latin typeface="Helvetica"/>
                <a:ea typeface="Helvetica"/>
                <a:cs typeface="Helvetica"/>
                <a:sym typeface="Helvetica"/>
              </a:defRPr>
            </a:pP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2749227"/>
            <a:ext cx="11099800" cy="2159000"/>
          </a:xfrm>
        </p:spPr>
        <p:txBody>
          <a:bodyPr>
            <a:normAutofit fontScale="90000"/>
          </a:bodyPr>
          <a:lstStyle/>
          <a:p>
            <a:r>
              <a:rPr lang="de-DE" sz="4900" dirty="0" smtClean="0"/>
              <a:t>Am Ende zählt aber schlicht und ergreifend:</a:t>
            </a:r>
            <a:br>
              <a:rPr lang="de-DE" sz="4900" dirty="0" smtClean="0"/>
            </a:br>
            <a:r>
              <a:rPr lang="de-DE" sz="4900" dirty="0" smtClean="0"/>
              <a:t/>
            </a:r>
            <a:br>
              <a:rPr lang="de-DE" sz="4900" dirty="0" smtClean="0"/>
            </a:br>
            <a:r>
              <a:rPr lang="de-DE" sz="6700" dirty="0" smtClean="0"/>
              <a:t>Freude am Fach! </a:t>
            </a:r>
            <a:br>
              <a:rPr lang="de-DE" sz="6700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sz="10700" dirty="0" smtClean="0">
                <a:sym typeface="Wingdings" panose="05000000000000000000" pitchFamily="2" charset="2"/>
              </a:rPr>
              <a:t></a:t>
            </a:r>
            <a:endParaRPr lang="de-DE" sz="10700" dirty="0"/>
          </a:p>
        </p:txBody>
      </p:sp>
    </p:spTree>
    <p:extLst>
      <p:ext uri="{BB962C8B-B14F-4D97-AF65-F5344CB8AC3E}">
        <p14:creationId xmlns:p14="http://schemas.microsoft.com/office/powerpoint/2010/main" val="1091107751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Microsoft Office PowerPoint</Application>
  <PresentationFormat>Benutzerdefiniert</PresentationFormat>
  <Paragraphs>77</Paragraphs>
  <Slides>12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Avenir Roman</vt:lpstr>
      <vt:lpstr>Helvetica</vt:lpstr>
      <vt:lpstr>Helvetica Light</vt:lpstr>
      <vt:lpstr>Symbol</vt:lpstr>
      <vt:lpstr>Wingdings</vt:lpstr>
      <vt:lpstr>Black</vt:lpstr>
      <vt:lpstr>Französisch</vt:lpstr>
      <vt:lpstr>PowerPoint-Präsentation</vt:lpstr>
      <vt:lpstr>Französisch ist eine Sprache für das Reisen!</vt:lpstr>
      <vt:lpstr>Französisch ist eine lebendige Sprache!</vt:lpstr>
      <vt:lpstr>Französisch</vt:lpstr>
      <vt:lpstr>Französischunterricht - heute</vt:lpstr>
      <vt:lpstr>Französisch</vt:lpstr>
      <vt:lpstr>Französischunterricht in der TFS</vt:lpstr>
      <vt:lpstr>Französischunterricht in der TFS</vt:lpstr>
      <vt:lpstr>Angebot von AGs im Ganztag </vt:lpstr>
      <vt:lpstr>Bin ich ein „Französisch-Typ“ ?</vt:lpstr>
      <vt:lpstr>Am Ende zählt aber schlicht und ergreifend:  Freude am Fach!   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Bettina</dc:creator>
  <cp:lastModifiedBy>Bettina</cp:lastModifiedBy>
  <cp:revision>39</cp:revision>
  <dcterms:modified xsi:type="dcterms:W3CDTF">2020-03-16T19:32:23Z</dcterms:modified>
</cp:coreProperties>
</file>