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68" r:id="rId3"/>
    <p:sldId id="278" r:id="rId4"/>
    <p:sldId id="269" r:id="rId5"/>
    <p:sldId id="270" r:id="rId6"/>
    <p:sldId id="272" r:id="rId7"/>
    <p:sldId id="271" r:id="rId8"/>
    <p:sldId id="260" r:id="rId9"/>
    <p:sldId id="265" r:id="rId10"/>
    <p:sldId id="279" r:id="rId11"/>
    <p:sldId id="274" r:id="rId12"/>
    <p:sldId id="257" r:id="rId13"/>
    <p:sldId id="259" r:id="rId14"/>
    <p:sldId id="261" r:id="rId15"/>
    <p:sldId id="262" r:id="rId16"/>
    <p:sldId id="266" r:id="rId17"/>
    <p:sldId id="277" r:id="rId18"/>
    <p:sldId id="267" r:id="rId19"/>
    <p:sldId id="281" r:id="rId2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5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422" autoAdjust="0"/>
  </p:normalViewPr>
  <p:slideViewPr>
    <p:cSldViewPr>
      <p:cViewPr varScale="1">
        <p:scale>
          <a:sx n="55" d="100"/>
          <a:sy n="55" d="100"/>
        </p:scale>
        <p:origin x="89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F9B60A-2720-44E4-BE2B-7B31ADEA258E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01669C1-0AC1-4618-8771-7CAD7A4B131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6510-88A0-4C06-86EA-537677A63427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16AB1-D0BB-45B1-8928-544E1AB88F6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C8048-4096-4925-B988-23BBCB5DD0F9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1DEB2-9E37-43D2-B0F7-BA4DA38463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457CB-6298-45F9-9534-49D58AD469CA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21AC0-B12C-45BF-B056-CF0DAFB3469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83CF4-E688-43FD-A970-3603C9E3E76F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4F6EA-AC95-49E1-A650-20222892F0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9988A-3D20-4404-ACAA-0316355E79D7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6E77-087F-4732-8ADD-668DCB237F5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3E3B8-1B1D-43E6-9B7A-2287063194FE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7E8A6-D59D-4133-A8EB-FD0C0954FA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713E3-45DF-45DF-B2E6-07B42F821D6C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6417B-9B51-4C9E-8B54-7C8913F1F8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B6075-8CE1-4A75-B0F5-002A914D332D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2734D-9257-42FB-927A-DF39AB8313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BBD32-3304-4F71-B98A-512EA1FA5AFF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CC929-2D5B-4DE7-8FD2-D6A9D632ABD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FA343-4C78-4099-9FA1-31378723563C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724FB-BBED-4695-AE40-D458FCD5DE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0401A-2139-45D6-AF9D-2AA5BEA019ED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DCF4C-CD00-4A6F-9397-8B4AD317FE2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A49120-EA99-42F7-8391-2752FA164DD0}" type="datetimeFigureOut">
              <a:rPr lang="de-DE"/>
              <a:pPr>
                <a:defRPr/>
              </a:pPr>
              <a:t>15.03.2020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6E4695-FC92-4590-B597-320860158C6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://www.brezel-ecker.de/produkte/images/bayrische_Brezel_mittel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100pauschalreisen.de/wp-content/uploads/2008/04/das-trojanische-pferd-flickr-ccarlstead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5.jpeg"/><Relationship Id="rId4" Type="http://schemas.openxmlformats.org/officeDocument/2006/relationships/image" Target="http://www.bueromarkt-ag.de/bilder/kaffee_dallmayr_prodomo,p-103714,s-700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el 1"/>
          <p:cNvSpPr>
            <a:spLocks noGrp="1"/>
          </p:cNvSpPr>
          <p:nvPr>
            <p:ph type="ctrTitle"/>
          </p:nvPr>
        </p:nvSpPr>
        <p:spPr>
          <a:xfrm>
            <a:off x="714375" y="1000125"/>
            <a:ext cx="7772400" cy="1470025"/>
          </a:xfrm>
        </p:spPr>
        <p:txBody>
          <a:bodyPr/>
          <a:lstStyle/>
          <a:p>
            <a:pPr eaLnBrk="1" hangingPunct="1"/>
            <a:r>
              <a:rPr lang="de-DE" sz="8000" dirty="0"/>
              <a:t>Latein an der </a:t>
            </a:r>
            <a:r>
              <a:rPr lang="de-DE" sz="8000" b="1" i="1" dirty="0"/>
              <a:t>TFS</a:t>
            </a:r>
          </a:p>
        </p:txBody>
      </p:sp>
      <p:sp>
        <p:nvSpPr>
          <p:cNvPr id="14338" name="Untertitel 2"/>
          <p:cNvSpPr>
            <a:spLocks noGrp="1"/>
          </p:cNvSpPr>
          <p:nvPr>
            <p:ph type="subTitle" idx="1"/>
          </p:nvPr>
        </p:nvSpPr>
        <p:spPr>
          <a:xfrm>
            <a:off x="2357438" y="2643188"/>
            <a:ext cx="4643437" cy="928687"/>
          </a:xfrm>
        </p:spPr>
        <p:txBody>
          <a:bodyPr/>
          <a:lstStyle/>
          <a:p>
            <a:pPr eaLnBrk="1" hangingPunct="1"/>
            <a:r>
              <a:rPr lang="de-DE" sz="5400" b="1" i="1">
                <a:solidFill>
                  <a:schemeClr val="tx1"/>
                </a:solidFill>
              </a:rPr>
              <a:t>T</a:t>
            </a:r>
            <a:r>
              <a:rPr lang="de-DE" sz="3600" i="1">
                <a:solidFill>
                  <a:schemeClr val="tx1"/>
                </a:solidFill>
              </a:rPr>
              <a:t>e </a:t>
            </a:r>
            <a:r>
              <a:rPr lang="de-DE" sz="5400" b="1" i="1">
                <a:solidFill>
                  <a:schemeClr val="tx1"/>
                </a:solidFill>
              </a:rPr>
              <a:t>F</a:t>
            </a:r>
            <a:r>
              <a:rPr lang="de-DE" sz="3600" i="1">
                <a:solidFill>
                  <a:schemeClr val="tx1"/>
                </a:solidFill>
              </a:rPr>
              <a:t>liedner </a:t>
            </a:r>
            <a:r>
              <a:rPr lang="de-DE" sz="5400" b="1" i="1">
                <a:solidFill>
                  <a:schemeClr val="tx1"/>
                </a:solidFill>
              </a:rPr>
              <a:t>S</a:t>
            </a:r>
            <a:r>
              <a:rPr lang="de-DE" sz="3600" i="1">
                <a:solidFill>
                  <a:schemeClr val="tx1"/>
                </a:solidFill>
              </a:rPr>
              <a:t>alutat</a:t>
            </a:r>
          </a:p>
        </p:txBody>
      </p:sp>
      <p:pic>
        <p:nvPicPr>
          <p:cNvPr id="14339" name="Grafik 4" descr="Scannen000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2714625" y="3571875"/>
            <a:ext cx="3784600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500" y="6429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de-DE" sz="6600" dirty="0"/>
            </a:br>
            <a:br>
              <a:rPr lang="de-DE" sz="6600" dirty="0"/>
            </a:br>
            <a:r>
              <a:rPr lang="de-DE" sz="6600" dirty="0" err="1"/>
              <a:t>Salvete</a:t>
            </a:r>
            <a:r>
              <a:rPr lang="de-DE" sz="6600" dirty="0"/>
              <a:t> </a:t>
            </a:r>
            <a:r>
              <a:rPr lang="de-DE" sz="6600" dirty="0" err="1"/>
              <a:t>parentes</a:t>
            </a:r>
            <a:r>
              <a:rPr lang="de-DE" sz="6600" dirty="0"/>
              <a:t>!</a:t>
            </a:r>
            <a:br>
              <a:rPr lang="de-DE" sz="6600" dirty="0"/>
            </a:br>
            <a:r>
              <a:rPr lang="de-DE" sz="6600" dirty="0"/>
              <a:t>              </a:t>
            </a:r>
            <a:br>
              <a:rPr lang="de-DE" sz="6600" dirty="0"/>
            </a:br>
            <a:endParaRPr lang="de-DE" sz="6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63" y="1714500"/>
            <a:ext cx="8229600" cy="48402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de-DE" sz="3100"/>
              <a:t>Frau Lahme           Herr Ludwig           Herr Sarumbo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de-DE" sz="17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de-DE" sz="3000"/>
              <a:t>  </a:t>
            </a:r>
            <a:r>
              <a:rPr lang="de-DE" sz="3100"/>
              <a:t>Frau Hinderberger	     Frau Matthees-Hadeler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de-DE" sz="3100"/>
              <a:t>						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28625" y="1785938"/>
            <a:ext cx="8229600" cy="71437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de-DE" sz="4800" dirty="0">
              <a:latin typeface="+mj-lt"/>
              <a:ea typeface="+mj-ea"/>
              <a:cs typeface="+mj-cs"/>
            </a:endParaRPr>
          </a:p>
        </p:txBody>
      </p:sp>
      <p:pic>
        <p:nvPicPr>
          <p:cNvPr id="15364" name="Grafik 6" descr="Scannen0006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7858125" y="214313"/>
            <a:ext cx="928688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fik 8" descr="Fachschaft Latei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2286000"/>
            <a:ext cx="4000500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e-DE" sz="5400" b="1"/>
              <a:t>Quattuor Quaestiones: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" y="1571625"/>
            <a:ext cx="74295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/>
              <a:t>1.) </a:t>
            </a:r>
            <a:r>
              <a:rPr lang="de-DE" b="1" i="1"/>
              <a:t>Was ist Latein?</a:t>
            </a:r>
          </a:p>
          <a:p>
            <a:pPr eaLnBrk="1" hangingPunct="1">
              <a:buFont typeface="Arial" charset="0"/>
              <a:buNone/>
            </a:pPr>
            <a:endParaRPr lang="de-DE"/>
          </a:p>
          <a:p>
            <a:pPr eaLnBrk="1" hangingPunct="1">
              <a:buFont typeface="Arial" charset="0"/>
              <a:buNone/>
            </a:pPr>
            <a:r>
              <a:rPr lang="de-DE"/>
              <a:t>2.) </a:t>
            </a:r>
            <a:r>
              <a:rPr lang="de-DE" b="1" i="1"/>
              <a:t>Was machen wir in Latein?</a:t>
            </a:r>
          </a:p>
          <a:p>
            <a:pPr eaLnBrk="1" hangingPunct="1">
              <a:buFont typeface="Arial" charset="0"/>
              <a:buNone/>
            </a:pPr>
            <a:endParaRPr lang="de-DE"/>
          </a:p>
          <a:p>
            <a:pPr eaLnBrk="1" hangingPunct="1">
              <a:buFont typeface="Arial" charset="0"/>
              <a:buNone/>
            </a:pPr>
            <a:r>
              <a:rPr lang="de-DE"/>
              <a:t>3.) </a:t>
            </a:r>
            <a:r>
              <a:rPr lang="de-DE" b="1" i="1"/>
              <a:t>Wozu Latein?</a:t>
            </a:r>
          </a:p>
          <a:p>
            <a:pPr eaLnBrk="1" hangingPunct="1">
              <a:buFont typeface="Arial" charset="0"/>
              <a:buNone/>
            </a:pPr>
            <a:endParaRPr lang="de-DE"/>
          </a:p>
          <a:p>
            <a:pPr eaLnBrk="1" hangingPunct="1">
              <a:buFont typeface="Arial" charset="0"/>
              <a:buNone/>
            </a:pPr>
            <a:r>
              <a:rPr lang="de-DE"/>
              <a:t>4.) </a:t>
            </a:r>
            <a:r>
              <a:rPr lang="de-DE" b="1" i="1"/>
              <a:t>Wer kann Latein?</a:t>
            </a:r>
          </a:p>
        </p:txBody>
      </p:sp>
      <p:pic>
        <p:nvPicPr>
          <p:cNvPr id="16387" name="Grafik 4" descr="Scannen000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786688" y="428625"/>
            <a:ext cx="100012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 descr="Frag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2428875"/>
            <a:ext cx="214788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38" y="428625"/>
            <a:ext cx="8229600" cy="1143000"/>
          </a:xfrm>
        </p:spPr>
        <p:txBody>
          <a:bodyPr/>
          <a:lstStyle/>
          <a:p>
            <a:pPr eaLnBrk="1" hangingPunct="1"/>
            <a:r>
              <a:rPr lang="de-DE" sz="6000" b="1" i="1"/>
              <a:t>Was ist Latein?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63" y="1928813"/>
            <a:ext cx="8229600" cy="275748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sz="4000" b="1" u="sng">
                <a:solidFill>
                  <a:srgbClr val="C00000"/>
                </a:solidFill>
              </a:rPr>
              <a:t>Unterrichtssprache: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3600" b="1"/>
              <a:t> Unterricht auf Deutsch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sz="3600" b="1"/>
              <a:t> geschriebene Sprache im Vordergrund</a:t>
            </a:r>
          </a:p>
        </p:txBody>
      </p:sp>
      <p:pic>
        <p:nvPicPr>
          <p:cNvPr id="17411" name="Grafik 4" descr="Scannen000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500938" y="357188"/>
            <a:ext cx="12080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fik 5" descr="Scannen0007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3" y="4429125"/>
            <a:ext cx="2428875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http://us.cdn4.123rf.com/168nwm/jgroup/jgroup1005/jgroup100501716/7059102-alte-schriftrollen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763109">
            <a:off x="1470025" y="4570413"/>
            <a:ext cx="2143125" cy="191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500063" y="857250"/>
            <a:ext cx="82296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de-DE" sz="4000" b="1" u="sng">
                <a:solidFill>
                  <a:srgbClr val="C00000"/>
                </a:solidFill>
                <a:latin typeface="Calibri" pitchFamily="34" charset="0"/>
              </a:rPr>
              <a:t>Aussprache: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3600" b="1">
                <a:latin typeface="Calibri" pitchFamily="34" charset="0"/>
              </a:rPr>
              <a:t> Aussprache wie im Deutschen</a:t>
            </a:r>
          </a:p>
          <a:p>
            <a:pPr marL="342900" indent="-342900">
              <a:spcBef>
                <a:spcPct val="20000"/>
              </a:spcBef>
            </a:pPr>
            <a:endParaRPr lang="de-DE" sz="3600" b="1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de-DE" sz="3600" b="1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de-DE" sz="3600" b="1">
              <a:latin typeface="Calibri" pitchFamily="34" charset="0"/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468313" y="2565400"/>
            <a:ext cx="3000375" cy="2857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500" b="1" dirty="0" err="1">
                <a:solidFill>
                  <a:srgbClr val="006600"/>
                </a:solidFill>
                <a:latin typeface="+mn-lt"/>
                <a:cs typeface="+mn-cs"/>
              </a:rPr>
              <a:t>exemplum</a:t>
            </a:r>
            <a:endParaRPr lang="de-DE" sz="3500" b="1" dirty="0">
              <a:solidFill>
                <a:srgbClr val="00660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500" b="1" dirty="0" err="1">
                <a:solidFill>
                  <a:srgbClr val="006600"/>
                </a:solidFill>
                <a:latin typeface="+mn-lt"/>
                <a:cs typeface="+mn-cs"/>
              </a:rPr>
              <a:t>filia</a:t>
            </a:r>
            <a:r>
              <a:rPr lang="de-DE" sz="3500" b="1" dirty="0">
                <a:solidFill>
                  <a:srgbClr val="006600"/>
                </a:solidFill>
                <a:latin typeface="+mn-lt"/>
                <a:cs typeface="+mn-cs"/>
              </a:rPr>
              <a:t> et </a:t>
            </a:r>
            <a:r>
              <a:rPr lang="de-DE" sz="3500" b="1" dirty="0" err="1">
                <a:solidFill>
                  <a:srgbClr val="006600"/>
                </a:solidFill>
                <a:latin typeface="+mn-lt"/>
                <a:cs typeface="+mn-cs"/>
              </a:rPr>
              <a:t>filius</a:t>
            </a:r>
            <a:endParaRPr lang="de-DE" sz="3500" b="1" dirty="0">
              <a:solidFill>
                <a:srgbClr val="00660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500" b="1" dirty="0" err="1">
                <a:solidFill>
                  <a:srgbClr val="006600"/>
                </a:solidFill>
                <a:latin typeface="+mn-lt"/>
                <a:cs typeface="+mn-cs"/>
              </a:rPr>
              <a:t>demonstrare</a:t>
            </a:r>
            <a:endParaRPr lang="de-DE" sz="3500" b="1" dirty="0">
              <a:solidFill>
                <a:srgbClr val="00660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500" b="1" dirty="0" err="1">
                <a:solidFill>
                  <a:srgbClr val="006600"/>
                </a:solidFill>
                <a:latin typeface="+mn-lt"/>
                <a:cs typeface="+mn-cs"/>
              </a:rPr>
              <a:t>gaudere</a:t>
            </a:r>
            <a:endParaRPr lang="de-DE" sz="3500" b="1" dirty="0">
              <a:solidFill>
                <a:srgbClr val="00660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500" b="1" dirty="0" err="1">
                <a:solidFill>
                  <a:srgbClr val="006600"/>
                </a:solidFill>
                <a:latin typeface="+mn-lt"/>
                <a:cs typeface="+mn-cs"/>
              </a:rPr>
              <a:t>dicere</a:t>
            </a:r>
            <a:endParaRPr lang="de-DE" sz="3600" b="1" dirty="0">
              <a:solidFill>
                <a:srgbClr val="00660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3600" b="1" dirty="0">
              <a:latin typeface="+mn-lt"/>
              <a:cs typeface="+mn-cs"/>
            </a:endParaRPr>
          </a:p>
        </p:txBody>
      </p:sp>
      <p:pic>
        <p:nvPicPr>
          <p:cNvPr id="18435" name="Grafik 6" descr="Scannen0006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7786688" y="4702175"/>
            <a:ext cx="1071562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Inhaltsplatzhalter 2"/>
          <p:cNvSpPr txBox="1">
            <a:spLocks/>
          </p:cNvSpPr>
          <p:nvPr/>
        </p:nvSpPr>
        <p:spPr>
          <a:xfrm>
            <a:off x="4500563" y="2714625"/>
            <a:ext cx="3214687" cy="2857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de-DE" sz="3500" dirty="0"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de-DE" sz="3500" b="1" dirty="0">
                <a:latin typeface="+mn-lt"/>
                <a:cs typeface="+mn-cs"/>
              </a:rPr>
              <a:t>exemplarisch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de-DE" sz="3500" b="1" dirty="0"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de-DE" sz="3500" b="1" dirty="0">
                <a:latin typeface="+mn-lt"/>
                <a:cs typeface="+mn-cs"/>
              </a:rPr>
              <a:t>Filiale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de-DE" sz="3500" b="1" dirty="0"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de-DE" sz="3500" b="1" dirty="0">
                <a:latin typeface="+mn-lt"/>
                <a:cs typeface="+mn-cs"/>
              </a:rPr>
              <a:t>demonstrieren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de-DE" sz="3500" b="1" dirty="0"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de-DE" sz="3500" b="1" dirty="0">
                <a:latin typeface="+mn-lt"/>
                <a:cs typeface="+mn-cs"/>
              </a:rPr>
              <a:t>Gaudi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de-DE" sz="3500" b="1" dirty="0">
                <a:latin typeface="+mn-lt"/>
                <a:cs typeface="+mn-cs"/>
                <a:sym typeface="Wingdings" pitchFamily="2" charset="2"/>
              </a:rPr>
              <a:t> </a:t>
            </a:r>
            <a:r>
              <a:rPr lang="de-DE" sz="3500" b="1" dirty="0">
                <a:latin typeface="+mn-lt"/>
                <a:cs typeface="+mn-cs"/>
              </a:rPr>
              <a:t>Diktat</a:t>
            </a: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3600" b="1" dirty="0">
              <a:latin typeface="+mn-lt"/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de-DE" sz="36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" y="357188"/>
            <a:ext cx="4286250" cy="321468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b="1" u="sng">
                <a:solidFill>
                  <a:srgbClr val="C00000"/>
                </a:solidFill>
              </a:rPr>
              <a:t>Lebendige Sprache: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 b="1"/>
              <a:t>Lehnwörter </a:t>
            </a:r>
          </a:p>
          <a:p>
            <a:pPr eaLnBrk="1" hangingPunct="1"/>
            <a:r>
              <a:rPr lang="de-DE" b="1">
                <a:solidFill>
                  <a:srgbClr val="006600"/>
                </a:solidFill>
              </a:rPr>
              <a:t>fenestra</a:t>
            </a:r>
            <a:r>
              <a:rPr lang="de-DE" b="1"/>
              <a:t> </a:t>
            </a:r>
            <a:r>
              <a:rPr lang="de-DE" b="1">
                <a:sym typeface="Wingdings" pitchFamily="2" charset="2"/>
              </a:rPr>
              <a:t> Fenster</a:t>
            </a:r>
          </a:p>
          <a:p>
            <a:pPr eaLnBrk="1" hangingPunct="1"/>
            <a:r>
              <a:rPr lang="de-DE" b="1">
                <a:solidFill>
                  <a:srgbClr val="006600"/>
                </a:solidFill>
                <a:sym typeface="Wingdings" pitchFamily="2" charset="2"/>
              </a:rPr>
              <a:t>murus</a:t>
            </a:r>
            <a:r>
              <a:rPr lang="de-DE" b="1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de-DE" b="1">
                <a:sym typeface="Wingdings" pitchFamily="2" charset="2"/>
              </a:rPr>
              <a:t> Mauer</a:t>
            </a:r>
          </a:p>
          <a:p>
            <a:pPr eaLnBrk="1" hangingPunct="1"/>
            <a:r>
              <a:rPr lang="de-DE" b="1">
                <a:solidFill>
                  <a:srgbClr val="006600"/>
                </a:solidFill>
                <a:sym typeface="Wingdings" pitchFamily="2" charset="2"/>
              </a:rPr>
              <a:t>bracchiola</a:t>
            </a:r>
            <a:r>
              <a:rPr lang="de-DE" b="1">
                <a:sym typeface="Wingdings" pitchFamily="2" charset="2"/>
              </a:rPr>
              <a:t>  Brezel</a:t>
            </a:r>
            <a:endParaRPr lang="de-DE" b="1"/>
          </a:p>
          <a:p>
            <a:pPr eaLnBrk="1" hangingPunct="1">
              <a:buFont typeface="Arial" charset="0"/>
              <a:buNone/>
            </a:pPr>
            <a:endParaRPr lang="de-DE" b="1" u="sng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endParaRPr lang="de-DE"/>
          </a:p>
        </p:txBody>
      </p:sp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428625" y="3571875"/>
            <a:ext cx="585787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de-DE" sz="3200" b="1">
                <a:latin typeface="Calibri" pitchFamily="34" charset="0"/>
              </a:rPr>
              <a:t>Fremdwörter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de-DE" sz="3200" b="1">
                <a:latin typeface="Calibri" pitchFamily="34" charset="0"/>
              </a:rPr>
              <a:t>Computer </a:t>
            </a:r>
            <a:r>
              <a:rPr lang="de-DE" sz="3200" b="1">
                <a:latin typeface="Calibri" pitchFamily="34" charset="0"/>
                <a:sym typeface="Wingdings" pitchFamily="2" charset="2"/>
              </a:rPr>
              <a:t> </a:t>
            </a:r>
            <a:r>
              <a:rPr lang="de-DE" sz="3200" b="1">
                <a:solidFill>
                  <a:srgbClr val="006600"/>
                </a:solidFill>
                <a:latin typeface="Calibri" pitchFamily="34" charset="0"/>
                <a:sym typeface="Wingdings" pitchFamily="2" charset="2"/>
              </a:rPr>
              <a:t>computare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de-DE" sz="3200" b="1">
                <a:latin typeface="Calibri" pitchFamily="34" charset="0"/>
                <a:sym typeface="Wingdings" pitchFamily="2" charset="2"/>
              </a:rPr>
              <a:t>Korruption </a:t>
            </a:r>
            <a:r>
              <a:rPr lang="de-DE" sz="3200" b="1">
                <a:solidFill>
                  <a:srgbClr val="006600"/>
                </a:solidFill>
                <a:latin typeface="Calibri" pitchFamily="34" charset="0"/>
                <a:sym typeface="Wingdings" pitchFamily="2" charset="2"/>
              </a:rPr>
              <a:t>corrumpere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de-DE" sz="3200" b="1">
                <a:latin typeface="Calibri" pitchFamily="34" charset="0"/>
                <a:sym typeface="Wingdings" pitchFamily="2" charset="2"/>
              </a:rPr>
              <a:t>Traktor  </a:t>
            </a:r>
            <a:r>
              <a:rPr lang="de-DE" sz="3200" b="1">
                <a:solidFill>
                  <a:srgbClr val="006600"/>
                </a:solidFill>
                <a:latin typeface="Calibri" pitchFamily="34" charset="0"/>
                <a:sym typeface="Wingdings" pitchFamily="2" charset="2"/>
              </a:rPr>
              <a:t>trahere</a:t>
            </a:r>
            <a:endParaRPr lang="de-DE" sz="3200" b="1">
              <a:solidFill>
                <a:srgbClr val="00660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de-DE" sz="3200" b="1" u="sng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de-DE" sz="3200">
              <a:latin typeface="Calibri" pitchFamily="34" charset="0"/>
            </a:endParaRPr>
          </a:p>
        </p:txBody>
      </p:sp>
      <p:pic>
        <p:nvPicPr>
          <p:cNvPr id="19459" name="Grafik 4" descr="Scannen000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929563" y="188913"/>
            <a:ext cx="85725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http://t0.gstatic.com/images?q=tbn:ANd9GcS256Ckb7b0a3ZzxbuqAJjDDjjzyxBAak2PaaIW90v---OTHUh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4286250"/>
            <a:ext cx="25146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Vollbild anzeige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2428875"/>
            <a:ext cx="13239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 descr="http://www.donaukurier.de/storage/scl/dktestimp/news/ingolstadt/2332118_m1mst1w600q75v2931_c1282076d0e91a22023a2cceca6d4980_20120409.jpg?version=133399635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643063"/>
            <a:ext cx="264318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6000" b="1" i="1" dirty="0"/>
              <a:t>Was machen wir in Latein?</a:t>
            </a:r>
            <a:endParaRPr lang="de-DE" sz="6000" i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063" y="2357438"/>
            <a:ext cx="8229600" cy="29003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b="1" u="sng">
                <a:solidFill>
                  <a:srgbClr val="C00000"/>
                </a:solidFill>
              </a:rPr>
              <a:t>im Unterricht: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e-DE"/>
              <a:t> Analyse und Übersetzung lateinischer Texte</a:t>
            </a:r>
          </a:p>
          <a:p>
            <a:pPr eaLnBrk="1" hangingPunct="1">
              <a:buFont typeface="Arial" charset="0"/>
              <a:buNone/>
            </a:pPr>
            <a:endParaRPr lang="de-DE" sz="1800"/>
          </a:p>
          <a:p>
            <a:pPr eaLnBrk="1" hangingPunct="1">
              <a:buFont typeface="Arial" charset="0"/>
              <a:buNone/>
            </a:pPr>
            <a:r>
              <a:rPr lang="de-DE"/>
              <a:t>		</a:t>
            </a:r>
            <a:r>
              <a:rPr lang="de-DE" sz="3600"/>
              <a:t>  </a:t>
            </a:r>
            <a:r>
              <a:rPr lang="de-DE" sz="3600" b="1"/>
              <a:t>genaues Lesen, Hören, Sprechen</a:t>
            </a:r>
            <a:endParaRPr lang="de-DE" b="1"/>
          </a:p>
        </p:txBody>
      </p:sp>
      <p:pic>
        <p:nvPicPr>
          <p:cNvPr id="20483" name="Grafik 3" descr="Scannen0006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7929563" y="1857375"/>
            <a:ext cx="1071562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Grafik 4" descr="Scannen000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0" y="214313"/>
            <a:ext cx="9461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http://www.greenpeace-muenchen.de/images/stories/Aktuelle_Themen/Gentechnik/lupe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4732123">
            <a:off x="3642519" y="4453731"/>
            <a:ext cx="1830388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b="1" i="1"/>
              <a:t>exemplum - Beispiel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57313" y="2214563"/>
            <a:ext cx="6357937" cy="3686175"/>
          </a:xfrm>
        </p:spPr>
        <p:txBody>
          <a:bodyPr/>
          <a:lstStyle/>
          <a:p>
            <a:pPr algn="ctr" eaLnBrk="1" hangingPunct="1">
              <a:buFont typeface="Wingdings" pitchFamily="2" charset="2"/>
              <a:buChar char="à"/>
            </a:pPr>
            <a:r>
              <a:rPr lang="de-DE">
                <a:sym typeface="Wingdings" pitchFamily="2" charset="2"/>
              </a:rPr>
              <a:t>August</a:t>
            </a:r>
            <a:r>
              <a:rPr lang="de-DE" b="1">
                <a:solidFill>
                  <a:srgbClr val="C00000"/>
                </a:solidFill>
                <a:sym typeface="Wingdings" pitchFamily="2" charset="2"/>
              </a:rPr>
              <a:t>us</a:t>
            </a:r>
            <a:r>
              <a:rPr lang="de-DE">
                <a:sym typeface="Wingdings" pitchFamily="2" charset="2"/>
              </a:rPr>
              <a:t> popul</a:t>
            </a:r>
            <a:r>
              <a:rPr lang="de-DE" b="1">
                <a:solidFill>
                  <a:srgbClr val="C00000"/>
                </a:solidFill>
                <a:sym typeface="Wingdings" pitchFamily="2" charset="2"/>
              </a:rPr>
              <a:t>um</a:t>
            </a:r>
            <a:r>
              <a:rPr lang="de-DE">
                <a:sym typeface="Wingdings" pitchFamily="2" charset="2"/>
              </a:rPr>
              <a:t> salutat.</a:t>
            </a:r>
          </a:p>
          <a:p>
            <a:pPr algn="ctr" eaLnBrk="1" hangingPunct="1">
              <a:buFont typeface="Arial" charset="0"/>
              <a:buNone/>
            </a:pPr>
            <a:endParaRPr lang="de-DE" sz="1100">
              <a:sym typeface="Wingdings" pitchFamily="2" charset="2"/>
            </a:endParaRPr>
          </a:p>
          <a:p>
            <a:pPr algn="ctr" eaLnBrk="1" hangingPunct="1">
              <a:buFont typeface="Arial" charset="0"/>
              <a:buNone/>
            </a:pPr>
            <a:r>
              <a:rPr lang="de-DE">
                <a:sym typeface="Wingdings" pitchFamily="2" charset="2"/>
              </a:rPr>
              <a:t>     </a:t>
            </a:r>
            <a:r>
              <a:rPr lang="de-DE" sz="2800" i="1">
                <a:sym typeface="Wingdings" pitchFamily="2" charset="2"/>
              </a:rPr>
              <a:t>Augustus begrüßt das Volk.</a:t>
            </a:r>
            <a:endParaRPr lang="de-DE" i="1">
              <a:sym typeface="Wingdings" pitchFamily="2" charset="2"/>
            </a:endParaRPr>
          </a:p>
          <a:p>
            <a:pPr algn="ctr" eaLnBrk="1" hangingPunct="1">
              <a:buFont typeface="Arial" charset="0"/>
              <a:buNone/>
            </a:pPr>
            <a:endParaRPr lang="de-DE">
              <a:sym typeface="Wingdings" pitchFamily="2" charset="2"/>
            </a:endParaRPr>
          </a:p>
          <a:p>
            <a:pPr algn="ctr" eaLnBrk="1" hangingPunct="1">
              <a:buFont typeface="Wingdings" pitchFamily="2" charset="2"/>
              <a:buChar char="à"/>
            </a:pPr>
            <a:r>
              <a:rPr lang="de-DE">
                <a:sym typeface="Wingdings" pitchFamily="2" charset="2"/>
              </a:rPr>
              <a:t>August</a:t>
            </a:r>
            <a:r>
              <a:rPr lang="de-DE" b="1">
                <a:solidFill>
                  <a:srgbClr val="C00000"/>
                </a:solidFill>
                <a:sym typeface="Wingdings" pitchFamily="2" charset="2"/>
              </a:rPr>
              <a:t>um</a:t>
            </a:r>
            <a:r>
              <a:rPr lang="de-DE">
                <a:sym typeface="Wingdings" pitchFamily="2" charset="2"/>
              </a:rPr>
              <a:t> popul</a:t>
            </a:r>
            <a:r>
              <a:rPr lang="de-DE" b="1">
                <a:solidFill>
                  <a:srgbClr val="C00000"/>
                </a:solidFill>
                <a:sym typeface="Wingdings" pitchFamily="2" charset="2"/>
              </a:rPr>
              <a:t>us</a:t>
            </a:r>
            <a:r>
              <a:rPr lang="de-DE">
                <a:sym typeface="Wingdings" pitchFamily="2" charset="2"/>
              </a:rPr>
              <a:t> salutat.</a:t>
            </a:r>
          </a:p>
          <a:p>
            <a:pPr algn="ctr" eaLnBrk="1" hangingPunct="1">
              <a:buFont typeface="Arial" charset="0"/>
              <a:buNone/>
            </a:pPr>
            <a:endParaRPr lang="de-DE" sz="1100">
              <a:sym typeface="Wingdings" pitchFamily="2" charset="2"/>
            </a:endParaRPr>
          </a:p>
          <a:p>
            <a:pPr algn="ctr" eaLnBrk="1" hangingPunct="1">
              <a:buFont typeface="Arial" charset="0"/>
              <a:buNone/>
            </a:pPr>
            <a:r>
              <a:rPr lang="de-DE">
                <a:sym typeface="Wingdings" pitchFamily="2" charset="2"/>
              </a:rPr>
              <a:t>     </a:t>
            </a:r>
            <a:r>
              <a:rPr lang="de-DE" sz="2800" i="1">
                <a:sym typeface="Wingdings" pitchFamily="2" charset="2"/>
              </a:rPr>
              <a:t>Das Volk begrüßt Augustus.</a:t>
            </a:r>
            <a:endParaRPr lang="de-DE" sz="2800" i="1"/>
          </a:p>
        </p:txBody>
      </p:sp>
      <p:pic>
        <p:nvPicPr>
          <p:cNvPr id="21507" name="Grafik 3" descr="Scannen000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715250" y="500063"/>
            <a:ext cx="100012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" descr="Statue des Kaiser Augustus (Prima Porta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214563"/>
            <a:ext cx="15240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b="1" i="1" u="sng"/>
              <a:t>Unterrichtsinhalte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b="1">
                <a:solidFill>
                  <a:srgbClr val="C00000"/>
                </a:solidFill>
              </a:rPr>
              <a:t>Lehrbuch: Cursus</a:t>
            </a:r>
          </a:p>
          <a:p>
            <a:pPr eaLnBrk="1" hangingPunct="1">
              <a:buFont typeface="Arial" charset="0"/>
              <a:buNone/>
            </a:pPr>
            <a:endParaRPr lang="de-DE" sz="1400"/>
          </a:p>
          <a:p>
            <a:pPr eaLnBrk="1" hangingPunct="1"/>
            <a:r>
              <a:rPr lang="de-DE"/>
              <a:t>römisches Alltagsleben</a:t>
            </a:r>
          </a:p>
          <a:p>
            <a:pPr eaLnBrk="1" hangingPunct="1">
              <a:buFont typeface="Arial" charset="0"/>
              <a:buNone/>
            </a:pPr>
            <a:endParaRPr lang="de-DE" sz="1600"/>
          </a:p>
          <a:p>
            <a:pPr eaLnBrk="1" hangingPunct="1"/>
            <a:r>
              <a:rPr lang="de-DE"/>
              <a:t>Sagen</a:t>
            </a:r>
          </a:p>
          <a:p>
            <a:pPr eaLnBrk="1" hangingPunct="1">
              <a:buFont typeface="Arial" charset="0"/>
              <a:buNone/>
            </a:pPr>
            <a:endParaRPr lang="de-DE" sz="1600"/>
          </a:p>
          <a:p>
            <a:pPr eaLnBrk="1" hangingPunct="1"/>
            <a:r>
              <a:rPr lang="de-DE"/>
              <a:t>römische Geschichte</a:t>
            </a:r>
          </a:p>
          <a:p>
            <a:pPr eaLnBrk="1" hangingPunct="1">
              <a:buFont typeface="Arial" charset="0"/>
              <a:buNone/>
            </a:pPr>
            <a:endParaRPr lang="de-DE" sz="1600"/>
          </a:p>
          <a:p>
            <a:pPr eaLnBrk="1" hangingPunct="1"/>
            <a:r>
              <a:rPr lang="de-DE"/>
              <a:t>Philosophie</a:t>
            </a:r>
          </a:p>
          <a:p>
            <a:pPr eaLnBrk="1" hangingPunct="1"/>
            <a:endParaRPr lang="de-DE"/>
          </a:p>
        </p:txBody>
      </p:sp>
      <p:pic>
        <p:nvPicPr>
          <p:cNvPr id="2052" name="Picture 4" descr="Vollbild anzeige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3857625"/>
            <a:ext cx="14001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fik 8" descr="DSCF128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1571625"/>
            <a:ext cx="2106612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Grafik 5" descr="Scannen0005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571500" y="193675"/>
            <a:ext cx="1119188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de-DE" sz="4800" b="1" i="1"/>
              <a:t>                </a:t>
            </a:r>
            <a:r>
              <a:rPr lang="de-DE" b="1" i="1" u="sng"/>
              <a:t>Projekte:</a:t>
            </a:r>
            <a:endParaRPr lang="de-DE" sz="4800" i="1" u="sng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642938" y="1500188"/>
            <a:ext cx="4786312" cy="71437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de-DE" sz="3200" b="1" dirty="0">
                <a:latin typeface="+mj-lt"/>
                <a:ea typeface="+mj-ea"/>
                <a:cs typeface="+mj-cs"/>
                <a:sym typeface="Wingdings" pitchFamily="2" charset="2"/>
              </a:rPr>
              <a:t> lateinische Redensarten </a:t>
            </a:r>
            <a:endParaRPr lang="de-DE" sz="48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642938" y="3214688"/>
            <a:ext cx="4786312" cy="71437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de-DE" sz="3200" b="1" dirty="0">
                <a:latin typeface="+mj-lt"/>
                <a:ea typeface="+mj-ea"/>
                <a:cs typeface="+mj-cs"/>
                <a:sym typeface="Wingdings" pitchFamily="2" charset="2"/>
              </a:rPr>
              <a:t> Latein in der Werbung </a:t>
            </a:r>
            <a:endParaRPr lang="de-DE" sz="4800" b="1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785813" y="5143500"/>
            <a:ext cx="4786312" cy="71437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de-DE" sz="3200" b="1" dirty="0">
                <a:latin typeface="+mj-lt"/>
                <a:ea typeface="+mj-ea"/>
                <a:cs typeface="+mj-cs"/>
                <a:sym typeface="Wingdings" pitchFamily="2" charset="2"/>
              </a:rPr>
              <a:t> Mythos / Helden </a:t>
            </a:r>
            <a:endParaRPr lang="de-DE" sz="4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1" name="Grafik 10" descr="IMG_417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38" y="857250"/>
            <a:ext cx="2452687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bueromarkt-ag.de/bilder/kaffee_dallmayr_prodomo,p-103714,s-700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5715000" y="2928938"/>
            <a:ext cx="9096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el 1"/>
          <p:cNvSpPr txBox="1">
            <a:spLocks/>
          </p:cNvSpPr>
          <p:nvPr/>
        </p:nvSpPr>
        <p:spPr>
          <a:xfrm>
            <a:off x="6786563" y="3286125"/>
            <a:ext cx="1928812" cy="78581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de-DE" sz="2400" i="1" dirty="0">
                <a:latin typeface="+mj-lt"/>
                <a:ea typeface="+mj-ea"/>
                <a:cs typeface="+mj-cs"/>
                <a:sym typeface="Wingdings" pitchFamily="2" charset="2"/>
              </a:rPr>
              <a:t>pro </a:t>
            </a:r>
            <a:r>
              <a:rPr lang="de-DE" sz="2400" i="1" dirty="0" err="1">
                <a:latin typeface="+mj-lt"/>
                <a:ea typeface="+mj-ea"/>
                <a:cs typeface="+mj-cs"/>
                <a:sym typeface="Wingdings" pitchFamily="2" charset="2"/>
              </a:rPr>
              <a:t>domo</a:t>
            </a:r>
            <a:r>
              <a:rPr lang="de-DE" sz="2400" i="1" dirty="0">
                <a:latin typeface="+mj-lt"/>
                <a:ea typeface="+mj-ea"/>
                <a:cs typeface="+mj-cs"/>
                <a:sym typeface="Wingdings" pitchFamily="2" charset="2"/>
              </a:rPr>
              <a:t> =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de-DE" sz="2400" i="1" dirty="0">
                <a:latin typeface="+mj-lt"/>
                <a:ea typeface="+mj-ea"/>
                <a:cs typeface="+mj-cs"/>
                <a:sym typeface="Wingdings" pitchFamily="2" charset="2"/>
              </a:rPr>
              <a:t>für das Haus </a:t>
            </a:r>
            <a:endParaRPr lang="de-DE" sz="4000" i="1" dirty="0">
              <a:latin typeface="+mj-lt"/>
              <a:ea typeface="+mj-ea"/>
              <a:cs typeface="+mj-cs"/>
            </a:endParaRPr>
          </a:p>
        </p:txBody>
      </p:sp>
      <p:pic>
        <p:nvPicPr>
          <p:cNvPr id="24584" name="Grafik 13" descr="Scannen0005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881938" y="5143500"/>
            <a:ext cx="126206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Grafik 14" descr="DSC_0453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4643438"/>
            <a:ext cx="300037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de-DE" b="1" i="1" u="sng"/>
              <a:t>Exkursionen in der Mittelstufe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650" y="1484313"/>
            <a:ext cx="6408738" cy="2232025"/>
          </a:xfrm>
        </p:spPr>
        <p:txBody>
          <a:bodyPr/>
          <a:lstStyle/>
          <a:p>
            <a:pPr eaLnBrk="1" hangingPunct="1"/>
            <a:r>
              <a:rPr lang="de-DE" sz="3000"/>
              <a:t>6. Klasse: </a:t>
            </a:r>
            <a:r>
              <a:rPr lang="de-DE" sz="3000" b="1"/>
              <a:t>Limeskastell Pohl</a:t>
            </a:r>
            <a:endParaRPr lang="de-DE" sz="3000"/>
          </a:p>
          <a:p>
            <a:pPr eaLnBrk="1" hangingPunct="1"/>
            <a:r>
              <a:rPr lang="de-DE" sz="3000"/>
              <a:t>7. Klasse: </a:t>
            </a:r>
            <a:r>
              <a:rPr lang="de-DE" sz="3000" b="1"/>
              <a:t>Römisches Mainz</a:t>
            </a:r>
            <a:r>
              <a:rPr lang="de-DE" sz="3000"/>
              <a:t> </a:t>
            </a:r>
          </a:p>
          <a:p>
            <a:pPr eaLnBrk="1" hangingPunct="1"/>
            <a:r>
              <a:rPr lang="de-DE" sz="3000"/>
              <a:t>8. Klasse: </a:t>
            </a:r>
            <a:r>
              <a:rPr lang="de-DE" sz="3000" b="1"/>
              <a:t>Römische Stadt Trier</a:t>
            </a:r>
          </a:p>
          <a:p>
            <a:pPr eaLnBrk="1" hangingPunct="1"/>
            <a:r>
              <a:rPr lang="de-DE" sz="3000"/>
              <a:t>9. Klasse: </a:t>
            </a:r>
            <a:r>
              <a:rPr lang="de-DE" sz="3000" b="1"/>
              <a:t>Keltenwelt am Glauberg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789363"/>
            <a:ext cx="3571875" cy="23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Grafik 7" descr="Scannen000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6588125" y="1628775"/>
            <a:ext cx="12620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789363"/>
            <a:ext cx="3816350" cy="239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500" y="785813"/>
            <a:ext cx="8229600" cy="868362"/>
          </a:xfrm>
        </p:spPr>
        <p:txBody>
          <a:bodyPr/>
          <a:lstStyle/>
          <a:p>
            <a:pPr eaLnBrk="1" hangingPunct="1"/>
            <a:r>
              <a:rPr lang="de-DE" sz="6000" b="1" i="1"/>
              <a:t>Wozu Latein?</a:t>
            </a:r>
            <a:br>
              <a:rPr lang="de-DE" sz="5400" b="1"/>
            </a:br>
            <a:endParaRPr lang="de-DE" sz="4800" b="1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" y="4071938"/>
            <a:ext cx="8229600" cy="21431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sz="4000" b="1">
                <a:sym typeface="Wingdings" pitchFamily="2" charset="2"/>
              </a:rPr>
              <a:t>Latinum</a:t>
            </a:r>
          </a:p>
          <a:p>
            <a:pPr eaLnBrk="1" hangingPunct="1">
              <a:buFont typeface="Arial" charset="0"/>
              <a:buNone/>
            </a:pPr>
            <a:r>
              <a:rPr lang="de-DE">
                <a:sym typeface="Wingdings" pitchFamily="2" charset="2"/>
              </a:rPr>
              <a:t>Voraussetzung für einige Studiengänge</a:t>
            </a:r>
          </a:p>
          <a:p>
            <a:pPr eaLnBrk="1" hangingPunct="1">
              <a:buFont typeface="Arial" charset="0"/>
              <a:buNone/>
            </a:pPr>
            <a:r>
              <a:rPr lang="de-DE" i="1">
                <a:sym typeface="Wingdings" pitchFamily="2" charset="2"/>
              </a:rPr>
              <a:t>(keine Voraussetzung für ein Medizinstudium)</a:t>
            </a:r>
          </a:p>
          <a:p>
            <a:pPr eaLnBrk="1" hangingPunct="1">
              <a:buFont typeface="Arial" charset="0"/>
              <a:buNone/>
            </a:pPr>
            <a:endParaRPr lang="de-DE">
              <a:sym typeface="Wingdings" pitchFamily="2" charset="2"/>
            </a:endParaRPr>
          </a:p>
          <a:p>
            <a:pPr eaLnBrk="1" hangingPunct="1">
              <a:buFont typeface="Arial" charset="0"/>
              <a:buNone/>
            </a:pPr>
            <a:endParaRPr lang="de-DE" sz="1600">
              <a:sym typeface="Wingdings" pitchFamily="2" charset="2"/>
            </a:endParaRPr>
          </a:p>
          <a:p>
            <a:pPr eaLnBrk="1" hangingPunct="1">
              <a:buFont typeface="Arial" charset="0"/>
              <a:buNone/>
            </a:pPr>
            <a:endParaRPr lang="de-DE">
              <a:sym typeface="Wingdings" pitchFamily="2" charset="2"/>
            </a:endParaRPr>
          </a:p>
          <a:p>
            <a:pPr eaLnBrk="1" hangingPunct="1">
              <a:buFont typeface="Arial" charset="0"/>
              <a:buNone/>
            </a:pPr>
            <a:endParaRPr lang="de-DE">
              <a:sym typeface="Wingdings" pitchFamily="2" charset="2"/>
            </a:endParaRPr>
          </a:p>
          <a:p>
            <a:pPr eaLnBrk="1" hangingPunct="1">
              <a:buFont typeface="Arial" charset="0"/>
              <a:buNone/>
            </a:pPr>
            <a:endParaRPr lang="de-DE"/>
          </a:p>
        </p:txBody>
      </p:sp>
      <p:pic>
        <p:nvPicPr>
          <p:cNvPr id="27651" name="Grafik 3" descr="Scannen0006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1714500" y="2357438"/>
            <a:ext cx="1071563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http://web2.thg.versus-wf.de/uploads/images/125jahre/latinums_2009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41837">
            <a:off x="5370513" y="1751013"/>
            <a:ext cx="2106612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800" b="1" i="1" u="sng">
                <a:sym typeface="Wingdings" pitchFamily="2" charset="2"/>
              </a:rPr>
              <a:t>Das</a:t>
            </a:r>
            <a:r>
              <a:rPr lang="de-DE" i="1" u="sng">
                <a:sym typeface="Wingdings" pitchFamily="2" charset="2"/>
              </a:rPr>
              <a:t> </a:t>
            </a:r>
            <a:r>
              <a:rPr lang="de-DE" sz="4800" b="1" i="1" u="sng"/>
              <a:t>Lernen lernen</a:t>
            </a:r>
            <a:endParaRPr lang="de-DE" b="1" i="1" u="sng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25755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3600" b="1" dirty="0"/>
              <a:t>Latein schult: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100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Genauigkeit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problemlösendes Denken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Ausdauer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1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Konzentrationsfähigkeit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500313" y="5072063"/>
            <a:ext cx="6786562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de-DE" sz="3600" b="1" dirty="0">
                <a:latin typeface="+mj-lt"/>
                <a:ea typeface="+mj-ea"/>
                <a:cs typeface="+mj-cs"/>
                <a:sym typeface="Wingdings" pitchFamily="2" charset="2"/>
              </a:rPr>
              <a:t>Schlüsselqualifikationen</a:t>
            </a:r>
            <a:endParaRPr lang="de-DE" sz="36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8676" name="Grafik 4" descr="Scannen000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429500" y="714375"/>
            <a:ext cx="12620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://www.mittelalter-fundgrube.de/images/product_images/popup_images/Schluessel-585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5143500"/>
            <a:ext cx="20002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800" b="1" i="1" u="sng">
                <a:sym typeface="Wingdings" pitchFamily="2" charset="2"/>
              </a:rPr>
              <a:t>Sprache(n) lernen</a:t>
            </a:r>
            <a:endParaRPr lang="de-DE" sz="4800" i="1" u="sng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sz="3600" b="1"/>
              <a:t>Latein lehrt:</a:t>
            </a:r>
          </a:p>
          <a:p>
            <a:pPr eaLnBrk="1" hangingPunct="1">
              <a:buFont typeface="Arial" charset="0"/>
              <a:buNone/>
            </a:pPr>
            <a:endParaRPr lang="de-DE" sz="1800"/>
          </a:p>
          <a:p>
            <a:pPr eaLnBrk="1" hangingPunct="1"/>
            <a:r>
              <a:rPr lang="de-DE"/>
              <a:t>wie Sprache funktioniert</a:t>
            </a:r>
          </a:p>
          <a:p>
            <a:pPr eaLnBrk="1" hangingPunct="1">
              <a:buFont typeface="Arial" charset="0"/>
              <a:buNone/>
            </a:pPr>
            <a:endParaRPr lang="de-DE" sz="1600"/>
          </a:p>
          <a:p>
            <a:pPr eaLnBrk="1" hangingPunct="1"/>
            <a:r>
              <a:rPr lang="de-DE"/>
              <a:t>Ausdrucksvermögen</a:t>
            </a:r>
          </a:p>
          <a:p>
            <a:pPr eaLnBrk="1" hangingPunct="1">
              <a:buFont typeface="Arial" charset="0"/>
              <a:buNone/>
            </a:pPr>
            <a:endParaRPr lang="de-DE" sz="1600"/>
          </a:p>
          <a:p>
            <a:pPr eaLnBrk="1" hangingPunct="1"/>
            <a:r>
              <a:rPr lang="de-DE"/>
              <a:t>Fremdsprachen</a:t>
            </a:r>
          </a:p>
          <a:p>
            <a:pPr eaLnBrk="1" hangingPunct="1">
              <a:buFont typeface="Arial" charset="0"/>
              <a:buNone/>
            </a:pPr>
            <a:endParaRPr lang="de-DE"/>
          </a:p>
          <a:p>
            <a:pPr eaLnBrk="1" hangingPunct="1"/>
            <a:endParaRPr lang="de-DE"/>
          </a:p>
        </p:txBody>
      </p:sp>
      <p:pic>
        <p:nvPicPr>
          <p:cNvPr id="29699" name="Grafik 3" descr="Scannen0006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7000875" y="2286000"/>
            <a:ext cx="150018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b="1" i="1"/>
              <a:t>exemplum - Beispiel</a:t>
            </a:r>
            <a:endParaRPr lang="de-DE" i="1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500063" y="2071688"/>
          <a:ext cx="8143934" cy="4065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435">
                <a:tc>
                  <a:txBody>
                    <a:bodyPr/>
                    <a:lstStyle/>
                    <a:p>
                      <a:r>
                        <a:rPr lang="de-DE" sz="2700" dirty="0">
                          <a:solidFill>
                            <a:schemeClr val="tx1"/>
                          </a:solidFill>
                        </a:rPr>
                        <a:t>Latein</a:t>
                      </a:r>
                    </a:p>
                  </a:txBody>
                  <a:tcPr>
                    <a:solidFill>
                      <a:srgbClr val="00B05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>
                          <a:solidFill>
                            <a:schemeClr val="tx1"/>
                          </a:solidFill>
                        </a:rPr>
                        <a:t>Spanisch</a:t>
                      </a:r>
                    </a:p>
                  </a:txBody>
                  <a:tcPr>
                    <a:solidFill>
                      <a:srgbClr val="00B05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Italienisch</a:t>
                      </a:r>
                    </a:p>
                    <a:p>
                      <a:endParaRPr lang="de-DE" sz="27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Französisch</a:t>
                      </a:r>
                    </a:p>
                  </a:txBody>
                  <a:tcPr>
                    <a:solidFill>
                      <a:srgbClr val="00B05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Englisch</a:t>
                      </a:r>
                    </a:p>
                  </a:txBody>
                  <a:tcPr>
                    <a:solidFill>
                      <a:srgbClr val="00B050">
                        <a:alpha val="4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639">
                <a:tc>
                  <a:txBody>
                    <a:bodyPr/>
                    <a:lstStyle/>
                    <a:p>
                      <a:r>
                        <a:rPr lang="de-DE" sz="2700" b="1" dirty="0" err="1">
                          <a:solidFill>
                            <a:srgbClr val="002060"/>
                          </a:solidFill>
                        </a:rPr>
                        <a:t>populus</a:t>
                      </a:r>
                      <a:r>
                        <a:rPr lang="de-DE" sz="2700" dirty="0"/>
                        <a:t> – </a:t>
                      </a:r>
                    </a:p>
                    <a:p>
                      <a:r>
                        <a:rPr lang="de-DE" sz="2700" dirty="0"/>
                        <a:t>Volk</a:t>
                      </a:r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 err="1"/>
                        <a:t>pueblo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 err="1"/>
                        <a:t>populo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 err="1"/>
                        <a:t>peuple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dirty="0" err="1"/>
                        <a:t>people</a:t>
                      </a:r>
                      <a:endParaRPr lang="de-DE" sz="2700" dirty="0"/>
                    </a:p>
                    <a:p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8">
                <a:tc>
                  <a:txBody>
                    <a:bodyPr/>
                    <a:lstStyle/>
                    <a:p>
                      <a:r>
                        <a:rPr lang="de-DE" sz="2700" b="1" dirty="0">
                          <a:solidFill>
                            <a:srgbClr val="002060"/>
                          </a:solidFill>
                        </a:rPr>
                        <a:t>mater</a:t>
                      </a:r>
                      <a:r>
                        <a:rPr lang="de-DE" sz="2700" dirty="0"/>
                        <a:t> – Mutter</a:t>
                      </a:r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 err="1"/>
                        <a:t>madre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dirty="0" err="1"/>
                        <a:t>madre</a:t>
                      </a:r>
                      <a:endParaRPr lang="de-DE" sz="2700" dirty="0"/>
                    </a:p>
                    <a:p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 err="1"/>
                        <a:t>mère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dirty="0" err="1"/>
                        <a:t>mother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435">
                <a:tc>
                  <a:txBody>
                    <a:bodyPr/>
                    <a:lstStyle/>
                    <a:p>
                      <a:r>
                        <a:rPr lang="de-DE" sz="2700" b="1" dirty="0" err="1">
                          <a:solidFill>
                            <a:srgbClr val="002060"/>
                          </a:solidFill>
                        </a:rPr>
                        <a:t>hora</a:t>
                      </a:r>
                      <a:r>
                        <a:rPr lang="de-DE" sz="2700" dirty="0"/>
                        <a:t> – Stunde</a:t>
                      </a:r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 err="1"/>
                        <a:t>hora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dirty="0" err="1"/>
                        <a:t>ora</a:t>
                      </a:r>
                      <a:endParaRPr lang="de-DE" sz="2700"/>
                    </a:p>
                    <a:p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700" dirty="0"/>
                        <a:t>heure</a:t>
                      </a:r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dirty="0" err="1"/>
                        <a:t>hour</a:t>
                      </a:r>
                      <a:endParaRPr lang="de-DE" sz="2700" dirty="0"/>
                    </a:p>
                  </a:txBody>
                  <a:tcPr>
                    <a:solidFill>
                      <a:srgbClr val="FFC000">
                        <a:alpha val="4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802" name="Grafik 4" descr="Scannen000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714375" y="357188"/>
            <a:ext cx="976313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6000" b="1"/>
              <a:t>Wer kann Latein?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b="1" dirty="0"/>
              <a:t>Latein fordert und fördert: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logisches Denkvermögen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Genauigkeit und Ausdauer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Bereitschaft zum Lernen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7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Grundkenntnisse der deutschen Grammatik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1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dirty="0"/>
              <a:t>Interesse an Geschichte(n)</a:t>
            </a:r>
          </a:p>
        </p:txBody>
      </p:sp>
      <p:pic>
        <p:nvPicPr>
          <p:cNvPr id="4" name="Grafik 3" descr="TFS Latein 00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2000250"/>
            <a:ext cx="314325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Grafik 4" descr="Scannen000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571500" y="214313"/>
            <a:ext cx="976313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Grafik 5" descr="Scannen000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7786688" y="285750"/>
            <a:ext cx="10001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b="1" i="1" dirty="0"/>
              <a:t>Lateinangebote im Ganztag</a:t>
            </a:r>
            <a:br>
              <a:rPr lang="de-DE" b="1" i="1" dirty="0"/>
            </a:br>
            <a:r>
              <a:rPr lang="de-DE" b="1" i="1" dirty="0"/>
              <a:t>(im Schuljahr 2020/21)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dirty="0"/>
              <a:t> </a:t>
            </a:r>
            <a:r>
              <a:rPr lang="de-DE" b="1" dirty="0"/>
              <a:t>Fordern:</a:t>
            </a:r>
            <a:r>
              <a:rPr lang="de-DE" dirty="0"/>
              <a:t> </a:t>
            </a:r>
            <a:r>
              <a:rPr lang="de-DE" b="1" i="1" dirty="0" err="1"/>
              <a:t>Legamus</a:t>
            </a:r>
            <a:r>
              <a:rPr lang="de-DE" b="1" i="1" dirty="0"/>
              <a:t>!</a:t>
            </a:r>
            <a:endParaRPr lang="de-DE" sz="3600" b="1" i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800" dirty="0"/>
              <a:t>     Lektürekurs für (sehr) gute Schülerinnen und Schüler  der Jahrgangsstufen 7 und 8/9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800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de-DE" dirty="0"/>
              <a:t> </a:t>
            </a:r>
            <a:r>
              <a:rPr lang="de-DE" b="1" dirty="0"/>
              <a:t>Fördern: </a:t>
            </a:r>
            <a:r>
              <a:rPr lang="de-DE" b="1" i="1" dirty="0"/>
              <a:t>Lateintreff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2800" dirty="0"/>
              <a:t>     Förderunterricht für Schülerinnen und Schüler der Jahrgangsstufen 7, 8 und 9  </a:t>
            </a:r>
            <a:r>
              <a:rPr lang="de-DE" sz="2400" dirty="0"/>
              <a:t>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de-DE" sz="2400" dirty="0"/>
          </a:p>
        </p:txBody>
      </p:sp>
      <p:pic>
        <p:nvPicPr>
          <p:cNvPr id="6" name="Grafik 5" descr="CIMG364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8813" y="2714625"/>
            <a:ext cx="24765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/>
          <a:lstStyle/>
          <a:p>
            <a:pPr eaLnBrk="1" hangingPunct="1"/>
            <a:r>
              <a:rPr lang="de-DE" sz="4800" b="1"/>
              <a:t>Valete!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642938" y="4786313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de-DE" sz="4000" b="1" dirty="0">
                <a:latin typeface="+mj-lt"/>
                <a:ea typeface="+mj-ea"/>
                <a:cs typeface="+mj-cs"/>
              </a:rPr>
              <a:t>Vos </a:t>
            </a:r>
            <a:r>
              <a:rPr lang="de-DE" sz="4000" b="1" dirty="0" err="1">
                <a:latin typeface="+mj-lt"/>
                <a:ea typeface="+mj-ea"/>
                <a:cs typeface="+mj-cs"/>
              </a:rPr>
              <a:t>attentos</a:t>
            </a:r>
            <a:r>
              <a:rPr lang="de-DE" sz="4000" b="1" dirty="0">
                <a:latin typeface="+mj-lt"/>
                <a:ea typeface="+mj-ea"/>
                <a:cs typeface="+mj-cs"/>
              </a:rPr>
              <a:t> </a:t>
            </a:r>
            <a:r>
              <a:rPr lang="de-DE" sz="4000" b="1" dirty="0" err="1">
                <a:latin typeface="+mj-lt"/>
                <a:ea typeface="+mj-ea"/>
                <a:cs typeface="+mj-cs"/>
              </a:rPr>
              <a:t>fuisse</a:t>
            </a:r>
            <a:r>
              <a:rPr lang="de-DE" sz="4000" b="1" dirty="0">
                <a:latin typeface="+mj-lt"/>
                <a:ea typeface="+mj-ea"/>
                <a:cs typeface="+mj-cs"/>
              </a:rPr>
              <a:t> </a:t>
            </a:r>
            <a:r>
              <a:rPr lang="de-DE" sz="4000" b="1" dirty="0" err="1">
                <a:latin typeface="+mj-lt"/>
                <a:ea typeface="+mj-ea"/>
                <a:cs typeface="+mj-cs"/>
              </a:rPr>
              <a:t>gratias</a:t>
            </a:r>
            <a:r>
              <a:rPr lang="de-DE" sz="4000" b="1" dirty="0">
                <a:latin typeface="+mj-lt"/>
                <a:ea typeface="+mj-ea"/>
                <a:cs typeface="+mj-cs"/>
              </a:rPr>
              <a:t> </a:t>
            </a:r>
            <a:r>
              <a:rPr lang="de-DE" sz="4000" b="1" dirty="0" err="1">
                <a:latin typeface="+mj-lt"/>
                <a:ea typeface="+mj-ea"/>
                <a:cs typeface="+mj-cs"/>
              </a:rPr>
              <a:t>agimus</a:t>
            </a:r>
            <a:r>
              <a:rPr lang="de-DE" sz="4000" b="1" dirty="0"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7" name="Inhaltsplatzhalter 6" descr="Scannen0001.jp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2714625" y="1643063"/>
            <a:ext cx="3740150" cy="32067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el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511300"/>
          </a:xfrm>
        </p:spPr>
        <p:txBody>
          <a:bodyPr/>
          <a:lstStyle/>
          <a:p>
            <a:pPr eaLnBrk="1" hangingPunct="1"/>
            <a:r>
              <a:rPr lang="de-DE" b="1" i="1"/>
              <a:t>Impressionen vom Lateintag</a:t>
            </a:r>
            <a:br>
              <a:rPr lang="de-DE" i="1"/>
            </a:br>
            <a:r>
              <a:rPr lang="de-DE" i="1"/>
              <a:t>07.2.2018</a:t>
            </a:r>
          </a:p>
        </p:txBody>
      </p:sp>
      <p:pic>
        <p:nvPicPr>
          <p:cNvPr id="4" name="Inhaltsplatzhalter 3" descr="DSC_041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714500"/>
            <a:ext cx="4127500" cy="2733675"/>
          </a:xfrm>
        </p:spPr>
      </p:pic>
      <p:pic>
        <p:nvPicPr>
          <p:cNvPr id="5" name="Grafik 4" descr="DSC_041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349500"/>
            <a:ext cx="39909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fik 5" descr="DSC_042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1916113"/>
            <a:ext cx="385762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 descr="DSC_043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068638"/>
            <a:ext cx="3922713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10" descr="IMG_035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3143250"/>
            <a:ext cx="2786062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11" descr="IMG_035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4438" y="1773238"/>
            <a:ext cx="4211637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2" name="Picture 12" descr="IMG_03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24075" y="981075"/>
            <a:ext cx="57785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13" descr="IMG_034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56325" y="1268413"/>
            <a:ext cx="2844800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865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xit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500"/>
                            </p:stCondLst>
                            <p:childTnLst>
                              <p:par>
                                <p:cTn id="48" presetID="2" presetClass="exit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000"/>
                            </p:stCondLst>
                            <p:childTnLst>
                              <p:par>
                                <p:cTn id="5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0"/>
                            </p:stCondLst>
                            <p:childTnLst>
                              <p:par>
                                <p:cTn id="60" presetID="2" presetClass="exit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3000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500"/>
                            </p:stCondLst>
                            <p:childTnLst>
                              <p:par>
                                <p:cTn id="70" presetID="4" presetClass="exit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500"/>
                            </p:stCondLst>
                            <p:childTnLst>
                              <p:par>
                                <p:cTn id="7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388</Words>
  <Application>Microsoft Office PowerPoint</Application>
  <PresentationFormat>Bildschirmpräsentation (4:3)</PresentationFormat>
  <Paragraphs>162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Larissa-Design</vt:lpstr>
      <vt:lpstr>Latein an der TFS</vt:lpstr>
      <vt:lpstr>  Salvete parentes!                </vt:lpstr>
      <vt:lpstr>Quattuor Quaestiones:</vt:lpstr>
      <vt:lpstr>Was ist Latein?</vt:lpstr>
      <vt:lpstr>PowerPoint-Präsentation</vt:lpstr>
      <vt:lpstr>PowerPoint-Präsentation</vt:lpstr>
      <vt:lpstr>Was machen wir in Latein?</vt:lpstr>
      <vt:lpstr>exemplum - Beispiel</vt:lpstr>
      <vt:lpstr>Unterrichtsinhalte</vt:lpstr>
      <vt:lpstr>                Projekte:</vt:lpstr>
      <vt:lpstr>Exkursionen in der Mittelstufe</vt:lpstr>
      <vt:lpstr>Wozu Latein? </vt:lpstr>
      <vt:lpstr>Das Lernen lernen</vt:lpstr>
      <vt:lpstr>Sprache(n) lernen</vt:lpstr>
      <vt:lpstr>exemplum - Beispiel</vt:lpstr>
      <vt:lpstr>Wer kann Latein?</vt:lpstr>
      <vt:lpstr>Lateinangebote im Ganztag (im Schuljahr 2020/21)</vt:lpstr>
      <vt:lpstr>Valete!</vt:lpstr>
      <vt:lpstr>Impressionen vom Lateintag 07.2.2018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Latein an der TFS</dc:title>
  <dc:creator>Lenovo User</dc:creator>
  <cp:lastModifiedBy>Stephanie Matthees-Hadeler</cp:lastModifiedBy>
  <cp:revision>225</cp:revision>
  <dcterms:created xsi:type="dcterms:W3CDTF">2010-03-27T10:10:28Z</dcterms:created>
  <dcterms:modified xsi:type="dcterms:W3CDTF">2020-03-15T17:18:33Z</dcterms:modified>
</cp:coreProperties>
</file>