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4" r:id="rId2"/>
    <p:sldId id="270" r:id="rId3"/>
    <p:sldId id="272" r:id="rId4"/>
    <p:sldId id="276" r:id="rId5"/>
    <p:sldId id="282" r:id="rId6"/>
    <p:sldId id="285" r:id="rId7"/>
    <p:sldId id="286" r:id="rId8"/>
    <p:sldId id="287" r:id="rId9"/>
    <p:sldId id="292" r:id="rId10"/>
    <p:sldId id="293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4" y="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87363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 min: Das Fach Französisch vorstellen.</a:t>
            </a:r>
          </a:p>
          <a:p>
            <a:r>
              <a:t>Als lockeren Einstieg: hören wir uns mal einen bekannten Franzosen an. </a:t>
            </a:r>
          </a:p>
        </p:txBody>
      </p:sp>
    </p:spTree>
    <p:extLst>
      <p:ext uri="{BB962C8B-B14F-4D97-AF65-F5344CB8AC3E}">
        <p14:creationId xmlns:p14="http://schemas.microsoft.com/office/powerpoint/2010/main" val="2513692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Schüler sind immer wieder überrascht. Dunkelrot = leben Menschen mit Muttersprache (s. Réunion); etwas mittelrot = Frz. weit verbreitet (i.d.R. co-offizielle Sprache),</a:t>
            </a:r>
          </a:p>
          <a:p>
            <a:r>
              <a:t>hellrot = immer noch einige Menschen, Beispiel Marokko (Urlaub) !</a:t>
            </a:r>
          </a:p>
        </p:txBody>
      </p:sp>
    </p:spTree>
    <p:extLst>
      <p:ext uri="{BB962C8B-B14F-4D97-AF65-F5344CB8AC3E}">
        <p14:creationId xmlns:p14="http://schemas.microsoft.com/office/powerpoint/2010/main" val="549296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Amtssprache: Olympischen Spielen / Siegerehrung. /// Frankreich zu den stärksten Wirtschaftsnationen der Welt = man darf nicht unterschätzen, dass das Frz. ein „Pluspunkt“ in der beruflichen Karriere sein kann (Mutter = Fremdsprachenlehrerin für Unternehmen). /// D+F stehen sich politisch sehr nah (s. Anschläge in Paris, Flugzeugabsturz in den Alpen). </a:t>
            </a:r>
          </a:p>
        </p:txBody>
      </p:sp>
    </p:spTree>
    <p:extLst>
      <p:ext uri="{BB962C8B-B14F-4D97-AF65-F5344CB8AC3E}">
        <p14:creationId xmlns:p14="http://schemas.microsoft.com/office/powerpoint/2010/main" val="962190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hape 2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Freundschaften mit anderen Jugendlichen in der Welt schließen.</a:t>
            </a:r>
          </a:p>
          <a:p>
            <a:r>
              <a:t>Beruf: Es schadet für einen Arbeitgeber nie, jdn einzustellen, der eine 2. Fremdspr. spricht.</a:t>
            </a:r>
          </a:p>
          <a:p>
            <a:r>
              <a:t>beau/belle - spanisch: bonito / bonita - italienisch bello / bella</a:t>
            </a:r>
          </a:p>
        </p:txBody>
      </p:sp>
    </p:spTree>
    <p:extLst>
      <p:ext uri="{BB962C8B-B14F-4D97-AF65-F5344CB8AC3E}">
        <p14:creationId xmlns:p14="http://schemas.microsoft.com/office/powerpoint/2010/main" val="2926091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4" name="Shape 2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Daraus lässt sich im Vergleich zum Lateinunterricht folgendes Schlussfolgern…</a:t>
            </a:r>
          </a:p>
        </p:txBody>
      </p:sp>
    </p:spTree>
    <p:extLst>
      <p:ext uri="{BB962C8B-B14F-4D97-AF65-F5344CB8AC3E}">
        <p14:creationId xmlns:p14="http://schemas.microsoft.com/office/powerpoint/2010/main" val="2361562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Shape 2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Wie Freunde miteinander chatten - welchen Sprachstil sie dabei verwenden</a:t>
            </a:r>
          </a:p>
          <a:p>
            <a:r>
              <a:t>Bilder, auf denen die Jugendlichen per iPad Internetrecherchen durchführen.</a:t>
            </a:r>
          </a:p>
          <a:p>
            <a:r>
              <a:t>Wie sie vor dem aktuellsten Modeladen in Frankreich stehen.</a:t>
            </a:r>
          </a:p>
        </p:txBody>
      </p:sp>
    </p:spTree>
    <p:extLst>
      <p:ext uri="{BB962C8B-B14F-4D97-AF65-F5344CB8AC3E}">
        <p14:creationId xmlns:p14="http://schemas.microsoft.com/office/powerpoint/2010/main" val="236250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1" name="Shape 2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 Jhrg. 9 Betriebspraktikum - wie schreibe ich eine Bewerbung auf Frz.?</a:t>
            </a:r>
          </a:p>
          <a:p>
            <a:r>
              <a:t>Comics sind in Frankreich als literarische Kunstwerke anerkannt - anspruchsvolle Themen</a:t>
            </a:r>
          </a:p>
          <a:p>
            <a:r>
              <a:t>Austausch freiwillig (sonst zu viel mit Ski-Fahrt- Homesday in England)</a:t>
            </a:r>
          </a:p>
          <a:p>
            <a:r>
              <a:t>DELF: in ganz Europa anerkanntes Sprachenzertifikat</a:t>
            </a:r>
          </a:p>
        </p:txBody>
      </p:sp>
    </p:spTree>
    <p:extLst>
      <p:ext uri="{BB962C8B-B14F-4D97-AF65-F5344CB8AC3E}">
        <p14:creationId xmlns:p14="http://schemas.microsoft.com/office/powerpoint/2010/main" val="2383495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9" name="Shape 2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Club: spielerische im Vordergrund (Dialoge, basteln, malen zur Landeserkundung)</a:t>
            </a:r>
          </a:p>
          <a:p>
            <a:r>
              <a:t>DELF: Hören, Lesen, Sprechen, Schreiben</a:t>
            </a:r>
          </a:p>
          <a:p>
            <a:r>
              <a:t>Musikkultur: wohl einzigartig + keine Schule in der Region.</a:t>
            </a:r>
          </a:p>
        </p:txBody>
      </p:sp>
    </p:spTree>
    <p:extLst>
      <p:ext uri="{BB962C8B-B14F-4D97-AF65-F5344CB8AC3E}">
        <p14:creationId xmlns:p14="http://schemas.microsoft.com/office/powerpoint/2010/main" val="1929714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0" name="Shape 3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Beratung (LRS) - au revoir = Aussprache</a:t>
            </a:r>
          </a:p>
        </p:txBody>
      </p:sp>
    </p:spTree>
    <p:extLst>
      <p:ext uri="{BB962C8B-B14F-4D97-AF65-F5344CB8AC3E}">
        <p14:creationId xmlns:p14="http://schemas.microsoft.com/office/powerpoint/2010/main" val="305074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Aufzählung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hueOff val="203473"/>
                <a:lumOff val="-13814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9" r:id="rId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frankreich 3.gif"/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/>
          </a:blip>
          <a:srcRect t="9653" b="9653"/>
          <a:stretch>
            <a:fillRect/>
          </a:stretch>
        </p:blipFill>
        <p:spPr>
          <a:xfrm>
            <a:off x="2525005" y="660400"/>
            <a:ext cx="7946505" cy="4809183"/>
          </a:xfrm>
          <a:prstGeom prst="rect">
            <a:avLst/>
          </a:prstGeom>
          <a:ln w="25400"/>
          <a:effectLst>
            <a:reflection stA="82330" endPos="40000" dir="5400000" sy="-100000" algn="bl" rotWithShape="0"/>
          </a:effectLst>
        </p:spPr>
      </p:pic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xfrm>
            <a:off x="1270000" y="6387920"/>
            <a:ext cx="10464800" cy="234395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de-DE" dirty="0" smtClean="0"/>
              <a:t>Gründe</a:t>
            </a:r>
            <a:br>
              <a:rPr lang="de-DE" dirty="0" smtClean="0"/>
            </a:br>
            <a:r>
              <a:rPr dirty="0" err="1" smtClean="0"/>
              <a:t>Französisch</a:t>
            </a:r>
            <a:r>
              <a:rPr lang="de-DE" dirty="0" smtClean="0"/>
              <a:t> zu wählen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asted-image.pdf"/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/>
          </a:blip>
          <a:srcRect t="3346" b="3346"/>
          <a:stretch>
            <a:fillRect/>
          </a:stretch>
        </p:blipFill>
        <p:spPr>
          <a:xfrm>
            <a:off x="-31750" y="1111249"/>
            <a:ext cx="13068373" cy="7908912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84" name="Shape 184"/>
          <p:cNvSpPr>
            <a:spLocks noGrp="1"/>
          </p:cNvSpPr>
          <p:nvPr>
            <p:ph type="body" sz="quarter" idx="1"/>
          </p:nvPr>
        </p:nvSpPr>
        <p:spPr>
          <a:xfrm>
            <a:off x="1409700" y="292100"/>
            <a:ext cx="10464800" cy="1130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B00"/>
                </a:solidFill>
              </a:defRPr>
            </a:lvl1pPr>
          </a:lstStyle>
          <a:p>
            <a:r>
              <a:t>Französisch wird in der ganzen Welt gesprochen!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1117849"/>
          </a:xfrm>
          <a:prstGeom prst="rect">
            <a:avLst/>
          </a:prstGeom>
        </p:spPr>
        <p:txBody>
          <a:bodyPr/>
          <a:lstStyle>
            <a:lvl1pPr defTabSz="315468">
              <a:defRPr sz="4320">
                <a:solidFill>
                  <a:srgbClr val="FFFB00"/>
                </a:solidFill>
              </a:defRPr>
            </a:lvl1pPr>
          </a:lstStyle>
          <a:p>
            <a:r>
              <a:t>Französisch ist eine Sprache für das Reisen!</a:t>
            </a:r>
          </a:p>
        </p:txBody>
      </p:sp>
      <p:sp>
        <p:nvSpPr>
          <p:cNvPr id="196" name="Shape 196"/>
          <p:cNvSpPr>
            <a:spLocks noGrp="1"/>
          </p:cNvSpPr>
          <p:nvPr>
            <p:ph type="body" idx="1"/>
          </p:nvPr>
        </p:nvSpPr>
        <p:spPr>
          <a:xfrm>
            <a:off x="1092200" y="2427634"/>
            <a:ext cx="11099800" cy="532199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4485" indent="-324485" defTabSz="426466">
              <a:spcBef>
                <a:spcPts val="3000"/>
              </a:spcBef>
              <a:defRPr sz="2774"/>
            </a:pPr>
            <a:r>
              <a:t>Auf allen Kontinenten gibt es Länder oder Regionen, in denen Französisch gesprochen wird.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Muttersprache von 110 Millionen Menschen</a:t>
            </a:r>
            <a:br/>
            <a:r>
              <a:t>(u.a. Frankreich, Belgien, Schweiz, Québec).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264 Millionen sprechen Französisch.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Französisch ist neben Englisch eine weltweite Amtssprache.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Frankreich ist Deutschlands wichtigster Handelspartner in Europa.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Man lernt etwas über die Welt!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1117849"/>
          </a:xfrm>
          <a:prstGeom prst="rect">
            <a:avLst/>
          </a:prstGeom>
        </p:spPr>
        <p:txBody>
          <a:bodyPr/>
          <a:lstStyle/>
          <a:p>
            <a:pPr defTabSz="350520">
              <a:defRPr sz="4800">
                <a:solidFill>
                  <a:srgbClr val="FFFB00"/>
                </a:solidFill>
              </a:defRPr>
            </a:pPr>
            <a:r>
              <a:rPr dirty="0" err="1"/>
              <a:t>Französisch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</a:t>
            </a:r>
            <a:r>
              <a:rPr dirty="0" err="1"/>
              <a:t>eine</a:t>
            </a:r>
            <a:r>
              <a:rPr dirty="0"/>
              <a:t> </a:t>
            </a:r>
            <a:r>
              <a:rPr dirty="0" err="1"/>
              <a:t>lebendige</a:t>
            </a:r>
            <a:r>
              <a:rPr dirty="0"/>
              <a:t> </a:t>
            </a:r>
            <a:r>
              <a:rPr dirty="0" err="1"/>
              <a:t>Sprache</a:t>
            </a:r>
            <a:r>
              <a:rPr dirty="0"/>
              <a:t>!</a:t>
            </a:r>
          </a:p>
        </p:txBody>
      </p:sp>
      <p:pic>
        <p:nvPicPr>
          <p:cNvPr id="222" name="pasted-image.pdf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65200" y="2209800"/>
            <a:ext cx="2895600" cy="20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asted-image.pdf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65200" y="5791200"/>
            <a:ext cx="2895600" cy="218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pasted-image.pdf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156700" y="2051050"/>
            <a:ext cx="2895600" cy="217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pasted-image.pdf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9156700" y="5797550"/>
            <a:ext cx="2895600" cy="2171700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hape 226"/>
          <p:cNvSpPr/>
          <p:nvPr/>
        </p:nvSpPr>
        <p:spPr>
          <a:xfrm>
            <a:off x="4125278" y="3567510"/>
            <a:ext cx="5461752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21105" indent="-421105" algn="l">
              <a:buSzPct val="75000"/>
              <a:buChar char="•"/>
              <a:defRPr sz="3000"/>
            </a:pPr>
            <a:r>
              <a:rPr lang="de-DE" dirty="0" smtClean="0"/>
              <a:t>Aktiver Gebrauch</a:t>
            </a:r>
            <a:endParaRPr dirty="0"/>
          </a:p>
          <a:p>
            <a:pPr marL="421105" indent="-421105" algn="l">
              <a:buSzPct val="75000"/>
              <a:buChar char="•"/>
              <a:defRPr sz="3000"/>
            </a:pPr>
            <a:r>
              <a:rPr dirty="0" err="1" smtClean="0"/>
              <a:t>Freundschaften</a:t>
            </a:r>
            <a:r>
              <a:rPr lang="de-DE" dirty="0" smtClean="0"/>
              <a:t> (Austausch) </a:t>
            </a:r>
            <a:endParaRPr dirty="0"/>
          </a:p>
          <a:p>
            <a:pPr marL="421105" indent="-421105" algn="l">
              <a:buSzPct val="75000"/>
              <a:buChar char="•"/>
              <a:defRPr sz="3000"/>
            </a:pPr>
            <a:r>
              <a:rPr dirty="0" err="1"/>
              <a:t>Berufliche</a:t>
            </a:r>
            <a:r>
              <a:rPr dirty="0"/>
              <a:t/>
            </a:r>
            <a:br>
              <a:rPr dirty="0"/>
            </a:br>
            <a:r>
              <a:rPr dirty="0" err="1" smtClean="0"/>
              <a:t>Zusatzqualifikation</a:t>
            </a:r>
            <a:r>
              <a:rPr lang="de-DE" dirty="0" smtClean="0"/>
              <a:t> (DELF)</a:t>
            </a:r>
            <a:endParaRPr dirty="0"/>
          </a:p>
          <a:p>
            <a:pPr marL="421105" indent="-421105" algn="l">
              <a:buSzPct val="75000"/>
              <a:buChar char="•"/>
              <a:defRPr sz="3000"/>
            </a:pPr>
            <a:r>
              <a:rPr dirty="0" err="1" smtClean="0"/>
              <a:t>Leichteres</a:t>
            </a:r>
            <a:r>
              <a:rPr dirty="0" smtClean="0"/>
              <a:t> </a:t>
            </a:r>
            <a:r>
              <a:rPr dirty="0" err="1"/>
              <a:t>Erlernen</a:t>
            </a:r>
            <a:r>
              <a:rPr dirty="0"/>
              <a:t/>
            </a:r>
            <a:br>
              <a:rPr dirty="0"/>
            </a:br>
            <a:r>
              <a:rPr dirty="0" err="1"/>
              <a:t>weiterer</a:t>
            </a:r>
            <a:r>
              <a:rPr dirty="0"/>
              <a:t> rom. </a:t>
            </a:r>
            <a:r>
              <a:rPr dirty="0" err="1"/>
              <a:t>Sprachen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1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repeatCount="1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13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14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15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16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7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repeatCount="12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0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21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22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23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24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repeatCount="12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7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28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29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30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31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2" animBg="1" advAuto="0"/>
      <p:bldP spid="223" grpId="3" animBg="1" advAuto="0"/>
      <p:bldP spid="224" grpId="1" animBg="1" advAuto="0"/>
      <p:bldP spid="22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/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t>Französischunterricht - heute</a:t>
            </a:r>
          </a:p>
        </p:txBody>
      </p:sp>
      <p:pic>
        <p:nvPicPr>
          <p:cNvPr id="260" name="pasted-image.pdf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815921" y="2176530"/>
            <a:ext cx="9504609" cy="3894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asted-image.pdf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019800" y="3568700"/>
            <a:ext cx="4572000" cy="60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/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t>Französischunterricht in der TFS</a:t>
            </a:r>
          </a:p>
        </p:txBody>
      </p:sp>
      <p:sp>
        <p:nvSpPr>
          <p:cNvPr id="280" name="Shape 280"/>
          <p:cNvSpPr/>
          <p:nvPr/>
        </p:nvSpPr>
        <p:spPr>
          <a:xfrm>
            <a:off x="1319170" y="1471855"/>
            <a:ext cx="11094972" cy="3549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21105" indent="-421105" algn="l">
              <a:buSzPct val="75000"/>
              <a:buChar char="•"/>
              <a:defRPr sz="3200"/>
            </a:pPr>
            <a:r>
              <a:rPr lang="de-DE" sz="2800" dirty="0" smtClean="0"/>
              <a:t>1. Band für Klasse 6 </a:t>
            </a:r>
            <a:r>
              <a:rPr lang="de-DE" sz="2800" u="sng" dirty="0" smtClean="0"/>
              <a:t>und</a:t>
            </a:r>
            <a:r>
              <a:rPr lang="de-DE" sz="2800" dirty="0" smtClean="0"/>
              <a:t> 7 =&gt; viel Zeit für nachhaltiges Lernen, Projektarbeit und erste Mini- Lektüren</a:t>
            </a:r>
          </a:p>
          <a:p>
            <a:pPr marL="421105" indent="-421105" algn="l">
              <a:buSzPct val="75000"/>
              <a:buChar char="•"/>
              <a:defRPr sz="3200"/>
            </a:pPr>
            <a:r>
              <a:rPr sz="2800" dirty="0" err="1" smtClean="0"/>
              <a:t>Kompetenzorientiert</a:t>
            </a:r>
            <a:r>
              <a:rPr sz="2800" dirty="0" smtClean="0"/>
              <a:t> </a:t>
            </a:r>
            <a:r>
              <a:rPr lang="de-DE" sz="2800" dirty="0" smtClean="0"/>
              <a:t> nach </a:t>
            </a:r>
            <a:r>
              <a:rPr sz="2800" dirty="0" err="1" smtClean="0"/>
              <a:t>neuesten</a:t>
            </a:r>
            <a:r>
              <a:rPr sz="2800" dirty="0" smtClean="0"/>
              <a:t> </a:t>
            </a:r>
            <a:r>
              <a:rPr sz="2800" dirty="0" err="1"/>
              <a:t>wiss</a:t>
            </a:r>
            <a:r>
              <a:rPr sz="2800" dirty="0"/>
              <a:t>. </a:t>
            </a:r>
            <a:r>
              <a:rPr sz="2800" dirty="0" err="1" smtClean="0"/>
              <a:t>Erkenntnissen</a:t>
            </a:r>
            <a:endParaRPr lang="de-DE" sz="2800" dirty="0" smtClean="0"/>
          </a:p>
          <a:p>
            <a:pPr marL="421105" indent="-421105" algn="l">
              <a:buSzPct val="75000"/>
              <a:buChar char="•"/>
              <a:defRPr sz="3200"/>
            </a:pPr>
            <a:r>
              <a:rPr lang="de-DE" sz="2800" dirty="0" smtClean="0"/>
              <a:t>Viele Möglichkeiten, eigenständig zu üben und zu wiederholen: in Grammatik, Arbeitsheft und Lehrwerk Wiederholungsübungen mit Lösungen</a:t>
            </a:r>
          </a:p>
          <a:p>
            <a:pPr marL="457200" indent="-457200" algn="l">
              <a:buSzPct val="75000"/>
              <a:buFont typeface="Symbol" panose="05050102010706020507" pitchFamily="18" charset="2"/>
              <a:buChar char="Þ"/>
              <a:defRPr sz="3200"/>
            </a:pPr>
            <a:r>
              <a:rPr lang="de-DE" sz="2800" dirty="0" smtClean="0"/>
              <a:t>Weiteres Übungsmaterial muss nicht angeschafft werden</a:t>
            </a:r>
          </a:p>
          <a:p>
            <a:pPr marL="421105" indent="-421105" algn="l">
              <a:buSzPct val="75000"/>
              <a:buChar char="•"/>
              <a:defRPr sz="3200"/>
            </a:pPr>
            <a:r>
              <a:rPr sz="2800" dirty="0" err="1" smtClean="0"/>
              <a:t>Aktuell</a:t>
            </a:r>
            <a:r>
              <a:rPr lang="de-DE" sz="2800" dirty="0" smtClean="0"/>
              <a:t>e Themen aus</a:t>
            </a:r>
            <a:r>
              <a:rPr sz="2800" dirty="0" smtClean="0"/>
              <a:t> </a:t>
            </a:r>
            <a:r>
              <a:rPr sz="2800" dirty="0" err="1" smtClean="0"/>
              <a:t>Kultur</a:t>
            </a:r>
            <a:r>
              <a:rPr sz="2800" dirty="0" smtClean="0"/>
              <a:t> &amp; </a:t>
            </a:r>
            <a:r>
              <a:rPr sz="2800" dirty="0" err="1" smtClean="0"/>
              <a:t>Gesellschaft</a:t>
            </a:r>
            <a:endParaRPr sz="2800" dirty="0"/>
          </a:p>
        </p:txBody>
      </p:sp>
      <p:pic>
        <p:nvPicPr>
          <p:cNvPr id="281" name="pasted-image.tif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298547" y="5021545"/>
            <a:ext cx="3024210" cy="40286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1727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91414">
              <a:defRPr sz="5360">
                <a:solidFill>
                  <a:srgbClr val="FFFB00"/>
                </a:solidFill>
              </a:defRPr>
            </a:lvl1pPr>
          </a:lstStyle>
          <a:p>
            <a:r>
              <a:rPr dirty="0" err="1"/>
              <a:t>Französischunterricht</a:t>
            </a:r>
            <a:r>
              <a:rPr dirty="0"/>
              <a:t> in der TFS</a:t>
            </a:r>
          </a:p>
        </p:txBody>
      </p:sp>
      <p:sp>
        <p:nvSpPr>
          <p:cNvPr id="286" name="Shape 286"/>
          <p:cNvSpPr/>
          <p:nvPr/>
        </p:nvSpPr>
        <p:spPr>
          <a:xfrm>
            <a:off x="774915" y="2054823"/>
            <a:ext cx="11577233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21105" indent="-421105">
              <a:buSzPct val="75000"/>
              <a:buChar char="•"/>
              <a:defRPr sz="2800"/>
            </a:pPr>
            <a:r>
              <a:rPr dirty="0" err="1" smtClean="0"/>
              <a:t>Frühzeitiges</a:t>
            </a:r>
            <a:r>
              <a:rPr dirty="0" smtClean="0"/>
              <a:t> </a:t>
            </a:r>
            <a:r>
              <a:rPr dirty="0" err="1"/>
              <a:t>Lesen</a:t>
            </a:r>
            <a:r>
              <a:rPr dirty="0"/>
              <a:t> </a:t>
            </a:r>
            <a:r>
              <a:rPr dirty="0" err="1"/>
              <a:t>authentischer</a:t>
            </a:r>
            <a:r>
              <a:rPr dirty="0"/>
              <a:t> </a:t>
            </a:r>
            <a:r>
              <a:rPr dirty="0" err="1"/>
              <a:t>Materialien</a:t>
            </a:r>
            <a:r>
              <a:rPr dirty="0"/>
              <a:t> (</a:t>
            </a:r>
            <a:r>
              <a:rPr dirty="0" err="1"/>
              <a:t>z.B</a:t>
            </a:r>
            <a:r>
              <a:rPr dirty="0"/>
              <a:t>. „BD</a:t>
            </a:r>
            <a:r>
              <a:rPr dirty="0" smtClean="0"/>
              <a:t>“</a:t>
            </a:r>
            <a:r>
              <a:rPr lang="de-DE" dirty="0" smtClean="0"/>
              <a:t>)</a:t>
            </a:r>
            <a:endParaRPr dirty="0"/>
          </a:p>
          <a:p>
            <a:pPr marL="421105" indent="-421105" algn="l">
              <a:buSzPct val="75000"/>
              <a:buChar char="•"/>
              <a:defRPr sz="2800"/>
            </a:pPr>
            <a:endParaRPr dirty="0"/>
          </a:p>
          <a:p>
            <a:pPr marL="421105" indent="-421105">
              <a:buSzPct val="75000"/>
              <a:buChar char="•"/>
              <a:defRPr sz="2800"/>
            </a:pPr>
            <a:r>
              <a:rPr dirty="0"/>
              <a:t>Integration </a:t>
            </a:r>
            <a:r>
              <a:rPr dirty="0" err="1"/>
              <a:t>weiterer</a:t>
            </a:r>
            <a:r>
              <a:rPr dirty="0"/>
              <a:t> </a:t>
            </a:r>
            <a:r>
              <a:rPr dirty="0" err="1"/>
              <a:t>authentischer</a:t>
            </a:r>
            <a:r>
              <a:rPr dirty="0"/>
              <a:t> </a:t>
            </a:r>
            <a:r>
              <a:rPr dirty="0" err="1"/>
              <a:t>Materialien</a:t>
            </a:r>
            <a:r>
              <a:rPr dirty="0"/>
              <a:t> (</a:t>
            </a:r>
            <a:r>
              <a:rPr dirty="0" err="1"/>
              <a:t>Musik</a:t>
            </a:r>
            <a:r>
              <a:rPr dirty="0"/>
              <a:t>, </a:t>
            </a:r>
            <a:r>
              <a:rPr dirty="0" err="1"/>
              <a:t>Politik</a:t>
            </a:r>
            <a:r>
              <a:rPr dirty="0"/>
              <a:t> etc.).</a:t>
            </a:r>
          </a:p>
          <a:p>
            <a:pPr algn="l">
              <a:defRPr sz="2800"/>
            </a:pPr>
            <a:endParaRPr dirty="0"/>
          </a:p>
          <a:p>
            <a:pPr marL="421105" indent="-421105">
              <a:buSzPct val="75000"/>
              <a:buChar char="•"/>
              <a:defRPr sz="2800"/>
            </a:pPr>
            <a:r>
              <a:rPr dirty="0" err="1"/>
              <a:t>Austausch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Frankreich-Terrasson</a:t>
            </a:r>
            <a:r>
              <a:rPr dirty="0"/>
              <a:t> </a:t>
            </a:r>
            <a:r>
              <a:rPr dirty="0" smtClean="0"/>
              <a:t>(</a:t>
            </a:r>
            <a:r>
              <a:rPr lang="de-DE" dirty="0" smtClean="0"/>
              <a:t>jahrgangsübergreifend, ab Klasse 7 bis E- Phase)</a:t>
            </a:r>
          </a:p>
          <a:p>
            <a:pPr marL="421105" indent="-421105" algn="l">
              <a:buSzPct val="75000"/>
              <a:buChar char="•"/>
              <a:defRPr sz="2800"/>
            </a:pPr>
            <a:endParaRPr dirty="0"/>
          </a:p>
          <a:p>
            <a:pPr marL="421105" indent="-421105">
              <a:buSzPct val="75000"/>
              <a:buChar char="•"/>
              <a:defRPr sz="2800"/>
            </a:pPr>
            <a:r>
              <a:rPr dirty="0" err="1"/>
              <a:t>Teilnahme</a:t>
            </a:r>
            <a:r>
              <a:rPr dirty="0"/>
              <a:t> an der DELF-</a:t>
            </a:r>
            <a:r>
              <a:rPr dirty="0" err="1"/>
              <a:t>Prüfung</a:t>
            </a:r>
            <a:r>
              <a:rPr dirty="0" smtClean="0"/>
              <a:t>.</a:t>
            </a:r>
            <a:endParaRPr lang="de-DE" dirty="0" smtClean="0"/>
          </a:p>
          <a:p>
            <a:pPr marL="421105" indent="-421105">
              <a:buSzPct val="75000"/>
              <a:buChar char="•"/>
              <a:defRPr sz="2800"/>
            </a:pPr>
            <a:endParaRPr lang="de-DE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" grpId="2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rPr lang="de-DE" dirty="0" smtClean="0"/>
              <a:t>Angebot von AGs</a:t>
            </a:r>
            <a:r>
              <a:rPr dirty="0" smtClean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Ganztag</a:t>
            </a:r>
            <a:r>
              <a:rPr dirty="0"/>
              <a:t> </a:t>
            </a:r>
          </a:p>
        </p:txBody>
      </p:sp>
      <p:sp>
        <p:nvSpPr>
          <p:cNvPr id="294" name="Shape 294"/>
          <p:cNvSpPr>
            <a:spLocks noGrp="1"/>
          </p:cNvSpPr>
          <p:nvPr>
            <p:ph type="body" idx="1"/>
          </p:nvPr>
        </p:nvSpPr>
        <p:spPr>
          <a:xfrm>
            <a:off x="952500" y="1924050"/>
            <a:ext cx="11099800" cy="62865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3000"/>
            </a:pPr>
            <a:r>
              <a:rPr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DELF</a:t>
            </a:r>
            <a:r>
              <a:rPr lang="de-DE"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-AG</a:t>
            </a:r>
            <a:r>
              <a:rPr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:</a:t>
            </a:r>
            <a:r>
              <a:rPr dirty="0" smtClean="0"/>
              <a:t> V</a:t>
            </a:r>
            <a:r>
              <a:rPr lang="de-DE" dirty="0" err="1" smtClean="0"/>
              <a:t>orbereitung</a:t>
            </a:r>
            <a:r>
              <a:rPr lang="de-DE" dirty="0" smtClean="0"/>
              <a:t> auf das Sprachdiplom DELF - </a:t>
            </a:r>
            <a:r>
              <a:rPr lang="de-DE" sz="3000" dirty="0"/>
              <a:t>Vielfältige Übungen, die Spaß </a:t>
            </a:r>
            <a:r>
              <a:rPr lang="de-DE" sz="3000" dirty="0" smtClean="0"/>
              <a:t>machen </a:t>
            </a:r>
            <a:endParaRPr dirty="0" smtClean="0"/>
          </a:p>
          <a:p>
            <a:pPr marL="444500" indent="-444500">
              <a:defRPr sz="3000"/>
            </a:pPr>
            <a:r>
              <a:rPr b="1" dirty="0" err="1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Frz</a:t>
            </a:r>
            <a:r>
              <a:rPr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b="1" dirty="0" err="1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Förderunterricht</a:t>
            </a:r>
            <a:r>
              <a:rPr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:</a:t>
            </a:r>
            <a:r>
              <a:rPr dirty="0" smtClean="0"/>
              <a:t> Um </a:t>
            </a:r>
            <a:r>
              <a:rPr dirty="0" err="1" smtClean="0"/>
              <a:t>Schwächeren</a:t>
            </a:r>
            <a:r>
              <a:rPr dirty="0" smtClean="0"/>
              <a:t> </a:t>
            </a:r>
            <a:r>
              <a:rPr dirty="0" err="1" smtClean="0"/>
              <a:t>zu</a:t>
            </a:r>
            <a:r>
              <a:rPr dirty="0" smtClean="0"/>
              <a:t> </a:t>
            </a:r>
            <a:r>
              <a:rPr dirty="0" err="1" smtClean="0"/>
              <a:t>helfen</a:t>
            </a:r>
            <a:r>
              <a:rPr dirty="0" smtClean="0"/>
              <a:t>.</a:t>
            </a:r>
          </a:p>
          <a:p>
            <a:pPr marL="444500" indent="-444500">
              <a:defRPr sz="3000"/>
            </a:pPr>
            <a:r>
              <a:rPr b="1" dirty="0" err="1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Frz</a:t>
            </a:r>
            <a:r>
              <a:rPr b="1" dirty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b="1" dirty="0" err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Musikkultur</a:t>
            </a:r>
            <a:r>
              <a:rPr b="1" dirty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:</a:t>
            </a:r>
            <a:r>
              <a:rPr dirty="0"/>
              <a:t> </a:t>
            </a:r>
            <a:r>
              <a:rPr dirty="0" err="1"/>
              <a:t>Ausflug</a:t>
            </a:r>
            <a:r>
              <a:rPr dirty="0"/>
              <a:t> </a:t>
            </a:r>
            <a:r>
              <a:rPr dirty="0" err="1"/>
              <a:t>nach</a:t>
            </a:r>
            <a:r>
              <a:rPr dirty="0"/>
              <a:t> </a:t>
            </a:r>
            <a:r>
              <a:rPr dirty="0" err="1" smtClean="0"/>
              <a:t>Frankreich</a:t>
            </a:r>
            <a:r>
              <a:rPr lang="de-DE" dirty="0" smtClean="0"/>
              <a:t> (z.B. Metz oder Strasbourg)</a:t>
            </a:r>
            <a:r>
              <a:rPr dirty="0" smtClean="0"/>
              <a:t> </a:t>
            </a:r>
            <a:r>
              <a:rPr dirty="0"/>
              <a:t>und </a:t>
            </a:r>
            <a:r>
              <a:rPr dirty="0" err="1"/>
              <a:t>Besuch</a:t>
            </a:r>
            <a:r>
              <a:rPr dirty="0"/>
              <a:t> </a:t>
            </a:r>
            <a:r>
              <a:rPr dirty="0" err="1"/>
              <a:t>eines</a:t>
            </a:r>
            <a:r>
              <a:rPr dirty="0"/>
              <a:t> </a:t>
            </a:r>
            <a:r>
              <a:rPr dirty="0" smtClean="0"/>
              <a:t>Live-</a:t>
            </a:r>
            <a:r>
              <a:rPr dirty="0" err="1" smtClean="0"/>
              <a:t>Konzert</a:t>
            </a:r>
            <a:r>
              <a:rPr lang="de-DE" dirty="0"/>
              <a:t>s</a:t>
            </a:r>
            <a:r>
              <a:rPr dirty="0" smtClean="0"/>
              <a:t>.</a:t>
            </a:r>
            <a:endParaRPr lang="de-DE" dirty="0"/>
          </a:p>
          <a:p>
            <a:pPr>
              <a:defRPr sz="3000"/>
            </a:pPr>
            <a:r>
              <a:rPr lang="de-DE" b="1" dirty="0" smtClean="0">
                <a:solidFill>
                  <a:srgbClr val="FFFF00"/>
                </a:solidFill>
              </a:rPr>
              <a:t>Club Tour Eiffel: </a:t>
            </a:r>
            <a:r>
              <a:rPr lang="de-DE" dirty="0" smtClean="0"/>
              <a:t>Spielerischer Umgang mit der französischen Sprache</a:t>
            </a:r>
          </a:p>
          <a:p>
            <a:pPr>
              <a:defRPr sz="3000"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1" uiExpan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/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t>Bin ich ein „Französisch-Typ“ ?</a:t>
            </a:r>
          </a:p>
        </p:txBody>
      </p:sp>
      <p:sp>
        <p:nvSpPr>
          <p:cNvPr id="326" name="Shape 326"/>
          <p:cNvSpPr/>
          <p:nvPr/>
        </p:nvSpPr>
        <p:spPr>
          <a:xfrm>
            <a:off x="729394" y="1555582"/>
            <a:ext cx="11546012" cy="55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21105" indent="-421105" algn="l">
              <a:buSzPct val="75000"/>
              <a:buChar char="•"/>
              <a:defRPr sz="3400"/>
            </a:pPr>
            <a:r>
              <a:rPr sz="3200" dirty="0" err="1" smtClean="0"/>
              <a:t>Ich</a:t>
            </a:r>
            <a:r>
              <a:rPr sz="3200" dirty="0" smtClean="0"/>
              <a:t> </a:t>
            </a:r>
            <a:r>
              <a:rPr sz="3200" dirty="0" err="1"/>
              <a:t>möchte</a:t>
            </a:r>
            <a:r>
              <a:rPr sz="3200" dirty="0"/>
              <a:t> </a:t>
            </a:r>
            <a:r>
              <a:rPr sz="3200" dirty="0" err="1"/>
              <a:t>mich</a:t>
            </a:r>
            <a:r>
              <a:rPr sz="3200" dirty="0"/>
              <a:t> in </a:t>
            </a:r>
            <a:r>
              <a:rPr sz="3200" dirty="0" err="1"/>
              <a:t>frankophonen</a:t>
            </a:r>
            <a:r>
              <a:rPr sz="3200" dirty="0"/>
              <a:t> </a:t>
            </a:r>
            <a:r>
              <a:rPr sz="3200" dirty="0" err="1"/>
              <a:t>Ländern</a:t>
            </a:r>
            <a:r>
              <a:rPr sz="3200" dirty="0"/>
              <a:t> </a:t>
            </a:r>
            <a:r>
              <a:rPr sz="3200" dirty="0" err="1"/>
              <a:t>unterhalten</a:t>
            </a:r>
            <a:r>
              <a:rPr sz="3200" dirty="0"/>
              <a:t> </a:t>
            </a:r>
            <a:r>
              <a:rPr sz="3200" dirty="0" err="1"/>
              <a:t>können</a:t>
            </a:r>
            <a:r>
              <a:rPr sz="3200" dirty="0"/>
              <a:t>.</a:t>
            </a:r>
          </a:p>
          <a:p>
            <a:pPr marL="421105" indent="-421105" algn="l">
              <a:buSzPct val="75000"/>
              <a:buChar char="•"/>
              <a:defRPr sz="3400"/>
            </a:pPr>
            <a:endParaRPr sz="3200" dirty="0"/>
          </a:p>
          <a:p>
            <a:pPr marL="421105" indent="-421105" algn="l">
              <a:buSzPct val="75000"/>
              <a:buChar char="•"/>
              <a:defRPr sz="3400"/>
            </a:pPr>
            <a:r>
              <a:rPr sz="3200" dirty="0" err="1"/>
              <a:t>Ich</a:t>
            </a:r>
            <a:r>
              <a:rPr sz="3200" dirty="0"/>
              <a:t> </a:t>
            </a:r>
            <a:r>
              <a:rPr sz="3200" dirty="0" err="1"/>
              <a:t>traue</a:t>
            </a:r>
            <a:r>
              <a:rPr sz="3200" dirty="0"/>
              <a:t> </a:t>
            </a:r>
            <a:r>
              <a:rPr sz="3200" dirty="0" err="1"/>
              <a:t>mich</a:t>
            </a:r>
            <a:r>
              <a:rPr sz="3200" dirty="0"/>
              <a:t> </a:t>
            </a:r>
            <a:r>
              <a:rPr sz="3200" dirty="0" err="1"/>
              <a:t>mit</a:t>
            </a:r>
            <a:r>
              <a:rPr sz="3200" dirty="0"/>
              <a:t> </a:t>
            </a:r>
            <a:r>
              <a:rPr sz="3200" dirty="0" err="1"/>
              <a:t>bzw</a:t>
            </a:r>
            <a:r>
              <a:rPr sz="3200" dirty="0"/>
              <a:t>. </a:t>
            </a:r>
            <a:r>
              <a:rPr sz="3200" dirty="0" err="1"/>
              <a:t>vor</a:t>
            </a:r>
            <a:r>
              <a:rPr sz="3200" dirty="0"/>
              <a:t> </a:t>
            </a:r>
            <a:r>
              <a:rPr sz="3200" dirty="0" err="1"/>
              <a:t>Mitschülern</a:t>
            </a:r>
            <a:r>
              <a:rPr sz="3200" dirty="0"/>
              <a:t> </a:t>
            </a:r>
            <a:r>
              <a:rPr sz="3200" dirty="0" err="1"/>
              <a:t>zu</a:t>
            </a:r>
            <a:r>
              <a:rPr sz="3200" dirty="0"/>
              <a:t> </a:t>
            </a:r>
            <a:r>
              <a:rPr sz="3200" dirty="0" err="1"/>
              <a:t>sprechen</a:t>
            </a:r>
            <a:r>
              <a:rPr sz="3200" dirty="0" smtClean="0"/>
              <a:t>.</a:t>
            </a:r>
            <a:endParaRPr lang="de-DE" sz="3200" dirty="0" smtClean="0"/>
          </a:p>
          <a:p>
            <a:pPr algn="l">
              <a:buSzPct val="75000"/>
              <a:defRPr sz="3400"/>
            </a:pPr>
            <a:endParaRPr sz="3200" dirty="0"/>
          </a:p>
          <a:p>
            <a:pPr marL="421105" indent="-421105" algn="l">
              <a:buSzPct val="75000"/>
              <a:buChar char="•"/>
              <a:defRPr sz="3400"/>
            </a:pPr>
            <a:r>
              <a:rPr sz="3200" dirty="0"/>
              <a:t>Der </a:t>
            </a:r>
            <a:r>
              <a:rPr sz="3200" dirty="0" err="1"/>
              <a:t>Englischunterricht</a:t>
            </a:r>
            <a:r>
              <a:rPr sz="3200" dirty="0"/>
              <a:t> </a:t>
            </a:r>
            <a:r>
              <a:rPr sz="3200" b="1" u="sng" dirty="0" err="1"/>
              <a:t>kann</a:t>
            </a:r>
            <a:r>
              <a:rPr sz="3200" dirty="0"/>
              <a:t> </a:t>
            </a:r>
            <a:r>
              <a:rPr sz="3200" dirty="0" err="1"/>
              <a:t>ein</a:t>
            </a:r>
            <a:r>
              <a:rPr sz="3200" dirty="0"/>
              <a:t> „</a:t>
            </a:r>
            <a:r>
              <a:rPr sz="3200" dirty="0" err="1"/>
              <a:t>Indikator</a:t>
            </a:r>
            <a:r>
              <a:rPr sz="3200" dirty="0"/>
              <a:t>“ sein</a:t>
            </a:r>
            <a:r>
              <a:rPr sz="3200" dirty="0" smtClean="0"/>
              <a:t>.</a:t>
            </a:r>
            <a:endParaRPr lang="de-DE" sz="3200" dirty="0" smtClean="0"/>
          </a:p>
          <a:p>
            <a:pPr marL="421105" indent="-421105" algn="l">
              <a:buSzPct val="75000"/>
              <a:buChar char="•"/>
              <a:defRPr sz="3400"/>
            </a:pPr>
            <a:endParaRPr lang="de-DE" sz="3200" dirty="0"/>
          </a:p>
          <a:p>
            <a:pPr marL="421105" indent="-421105" algn="l">
              <a:buSzPct val="75000"/>
              <a:buChar char="•"/>
              <a:defRPr sz="3400"/>
            </a:pPr>
            <a:r>
              <a:rPr sz="3200" dirty="0" err="1" smtClean="0"/>
              <a:t>Französisch</a:t>
            </a:r>
            <a:r>
              <a:rPr sz="3200" dirty="0"/>
              <a:t>: </a:t>
            </a:r>
            <a:r>
              <a:rPr sz="3200" dirty="0" err="1"/>
              <a:t>Lernen</a:t>
            </a:r>
            <a:r>
              <a:rPr sz="3200" dirty="0"/>
              <a:t> von </a:t>
            </a:r>
            <a:r>
              <a:rPr sz="3200" dirty="0" err="1"/>
              <a:t>Vokabeln</a:t>
            </a:r>
            <a:r>
              <a:rPr sz="3200" dirty="0"/>
              <a:t> UND </a:t>
            </a:r>
            <a:r>
              <a:rPr sz="3200" dirty="0" err="1"/>
              <a:t>Aussprache</a:t>
            </a:r>
            <a:r>
              <a:rPr sz="3200" dirty="0" smtClean="0"/>
              <a:t>.</a:t>
            </a:r>
            <a:endParaRPr lang="de-DE" sz="3200" dirty="0" smtClean="0"/>
          </a:p>
          <a:p>
            <a:pPr algn="l">
              <a:buSzPct val="75000"/>
              <a:defRPr sz="3400"/>
            </a:pPr>
            <a:endParaRPr sz="3200" dirty="0"/>
          </a:p>
          <a:p>
            <a:pPr marL="421105" indent="-421105" algn="l">
              <a:buSzPct val="75000"/>
              <a:buChar char="•"/>
              <a:defRPr sz="3400" b="1" u="sng">
                <a:latin typeface="Helvetica"/>
                <a:ea typeface="Helvetica"/>
                <a:cs typeface="Helvetica"/>
                <a:sym typeface="Helvetica"/>
              </a:defRPr>
            </a:pPr>
            <a:r>
              <a:rPr sz="3200" dirty="0" err="1"/>
              <a:t>Beratung</a:t>
            </a:r>
            <a:r>
              <a:rPr sz="3200" dirty="0"/>
              <a:t> </a:t>
            </a:r>
            <a:r>
              <a:rPr sz="3200" dirty="0" err="1"/>
              <a:t>mit</a:t>
            </a:r>
            <a:r>
              <a:rPr sz="3200" dirty="0"/>
              <a:t> der </a:t>
            </a:r>
            <a:r>
              <a:rPr sz="3200" dirty="0" err="1"/>
              <a:t>Klassenleitung</a:t>
            </a:r>
            <a:r>
              <a:rPr sz="3200" dirty="0" smtClean="0"/>
              <a:t>!</a:t>
            </a:r>
            <a:endParaRPr lang="de-DE" sz="3200" dirty="0" smtClean="0"/>
          </a:p>
          <a:p>
            <a:pPr algn="l">
              <a:buSzPct val="75000"/>
              <a:defRPr sz="3400" b="1" u="sng">
                <a:latin typeface="Helvetica"/>
                <a:ea typeface="Helvetica"/>
                <a:cs typeface="Helvetica"/>
                <a:sym typeface="Helvetica"/>
              </a:defRPr>
            </a:pPr>
            <a:endParaRPr lang="de-DE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/>
          <p:nvPr/>
        </p:nvSpPr>
        <p:spPr>
          <a:xfrm>
            <a:off x="729394" y="1768339"/>
            <a:ext cx="11546012" cy="5150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de-DE" dirty="0" smtClean="0"/>
              <a:t>Merci </a:t>
            </a:r>
            <a:r>
              <a:rPr lang="de-DE" dirty="0" err="1" smtClean="0"/>
              <a:t>beaucoup</a:t>
            </a:r>
            <a:r>
              <a:rPr lang="de-DE" dirty="0" smtClean="0"/>
              <a:t> </a:t>
            </a:r>
            <a:r>
              <a:rPr lang="de-DE" dirty="0" err="1" smtClean="0"/>
              <a:t>pour</a:t>
            </a:r>
            <a:r>
              <a:rPr lang="de-DE" dirty="0" smtClean="0"/>
              <a:t> </a:t>
            </a:r>
            <a:r>
              <a:rPr lang="de-DE" dirty="0" err="1" smtClean="0"/>
              <a:t>votre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 !</a:t>
            </a:r>
          </a:p>
          <a:p>
            <a:endParaRPr lang="de-DE" dirty="0"/>
          </a:p>
          <a:p>
            <a:endParaRPr lang="de-DE" dirty="0" smtClean="0"/>
          </a:p>
          <a:p>
            <a:r>
              <a:rPr lang="de-DE" dirty="0" smtClean="0">
                <a:solidFill>
                  <a:srgbClr val="FF0000"/>
                </a:solidFill>
              </a:rPr>
              <a:t>Noch Fragen?</a:t>
            </a:r>
          </a:p>
          <a:p>
            <a:endParaRPr lang="de-DE" b="0" dirty="0" smtClean="0"/>
          </a:p>
          <a:p>
            <a:r>
              <a:rPr lang="de-DE" sz="2400" b="0" dirty="0" smtClean="0"/>
              <a:t>Telefonische Sprechstunde bis 25.03.21 </a:t>
            </a:r>
          </a:p>
          <a:p>
            <a:r>
              <a:rPr lang="de-DE" sz="2400" b="0" dirty="0" smtClean="0"/>
              <a:t>nach Vereinbarung per E-Mail:</a:t>
            </a:r>
          </a:p>
          <a:p>
            <a:endParaRPr lang="de-DE" sz="2800" b="0" dirty="0"/>
          </a:p>
          <a:p>
            <a:r>
              <a:rPr lang="de-DE" sz="2400" b="0" dirty="0" smtClean="0"/>
              <a:t>attali-tfs@gmx.net</a:t>
            </a:r>
            <a:endParaRPr lang="de-DE" sz="2400" b="0" dirty="0"/>
          </a:p>
          <a:p>
            <a:endParaRPr lang="de-DE" sz="1400" b="0" dirty="0" smtClean="0"/>
          </a:p>
          <a:p>
            <a:r>
              <a:rPr lang="de-DE" sz="1400" b="0" dirty="0" smtClean="0"/>
              <a:t>(Frau Attali)</a:t>
            </a:r>
            <a:endParaRPr sz="1400" b="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7241">
            <a:off x="8426048" y="3248089"/>
            <a:ext cx="2083113" cy="1095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1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Benutzerdefiniert</PresentationFormat>
  <Paragraphs>75</Paragraphs>
  <Slides>10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Avenir Roman</vt:lpstr>
      <vt:lpstr>Helvetica</vt:lpstr>
      <vt:lpstr>Helvetica Light</vt:lpstr>
      <vt:lpstr>Symbol</vt:lpstr>
      <vt:lpstr>Black</vt:lpstr>
      <vt:lpstr>Gründe Französisch zu wählen</vt:lpstr>
      <vt:lpstr>PowerPoint-Präsentation</vt:lpstr>
      <vt:lpstr>Französisch ist eine Sprache für das Reisen!</vt:lpstr>
      <vt:lpstr>Französisch ist eine lebendige Sprache!</vt:lpstr>
      <vt:lpstr>Französischunterricht - heute</vt:lpstr>
      <vt:lpstr>Französischunterricht in der TFS</vt:lpstr>
      <vt:lpstr>Französischunterricht in der TFS</vt:lpstr>
      <vt:lpstr>Angebot von AGs im Ganztag </vt:lpstr>
      <vt:lpstr>Bin ich ein „Französisch-Typ“ 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Bettina</dc:creator>
  <cp:lastModifiedBy>Ariela Attali</cp:lastModifiedBy>
  <cp:revision>43</cp:revision>
  <dcterms:modified xsi:type="dcterms:W3CDTF">2021-03-15T15:11:52Z</dcterms:modified>
</cp:coreProperties>
</file>